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7"/>
  </p:notesMasterIdLst>
  <p:handoutMasterIdLst>
    <p:handoutMasterId r:id="rId38"/>
  </p:handoutMasterIdLst>
  <p:sldIdLst>
    <p:sldId id="361" r:id="rId5"/>
    <p:sldId id="330" r:id="rId6"/>
    <p:sldId id="377" r:id="rId7"/>
    <p:sldId id="396" r:id="rId8"/>
    <p:sldId id="404" r:id="rId9"/>
    <p:sldId id="405" r:id="rId10"/>
    <p:sldId id="406" r:id="rId11"/>
    <p:sldId id="394" r:id="rId12"/>
    <p:sldId id="398" r:id="rId13"/>
    <p:sldId id="399" r:id="rId14"/>
    <p:sldId id="401" r:id="rId15"/>
    <p:sldId id="403" r:id="rId16"/>
    <p:sldId id="402" r:id="rId17"/>
    <p:sldId id="397" r:id="rId18"/>
    <p:sldId id="393" r:id="rId19"/>
    <p:sldId id="340" r:id="rId20"/>
    <p:sldId id="350" r:id="rId21"/>
    <p:sldId id="378" r:id="rId22"/>
    <p:sldId id="382" r:id="rId23"/>
    <p:sldId id="379" r:id="rId24"/>
    <p:sldId id="344" r:id="rId25"/>
    <p:sldId id="384" r:id="rId26"/>
    <p:sldId id="365" r:id="rId27"/>
    <p:sldId id="388" r:id="rId28"/>
    <p:sldId id="389" r:id="rId29"/>
    <p:sldId id="333" r:id="rId30"/>
    <p:sldId id="390" r:id="rId31"/>
    <p:sldId id="391" r:id="rId32"/>
    <p:sldId id="334" r:id="rId33"/>
    <p:sldId id="342" r:id="rId34"/>
    <p:sldId id="353" r:id="rId35"/>
    <p:sldId id="313" r:id="rId36"/>
  </p:sldIdLst>
  <p:sldSz cx="9144000" cy="5143500" type="screen16x9"/>
  <p:notesSz cx="7010400" cy="9296400"/>
  <p:defaultTextStyle>
    <a:defPPr>
      <a:defRPr lang="en-US"/>
    </a:defPPr>
    <a:lvl1pPr algn="l" defTabSz="457200" rtl="0" fontAlgn="base">
      <a:spcBef>
        <a:spcPct val="0"/>
      </a:spcBef>
      <a:spcAft>
        <a:spcPct val="0"/>
      </a:spcAft>
      <a:defRPr sz="2400" kern="1200">
        <a:solidFill>
          <a:schemeClr val="tx1"/>
        </a:solidFill>
        <a:latin typeface="Arial" charset="0"/>
        <a:ea typeface="+mn-ea"/>
        <a:cs typeface="Arial" charset="0"/>
      </a:defRPr>
    </a:lvl1pPr>
    <a:lvl2pPr marL="457200" algn="l" defTabSz="457200" rtl="0" fontAlgn="base">
      <a:spcBef>
        <a:spcPct val="0"/>
      </a:spcBef>
      <a:spcAft>
        <a:spcPct val="0"/>
      </a:spcAft>
      <a:defRPr sz="2400" kern="1200">
        <a:solidFill>
          <a:schemeClr val="tx1"/>
        </a:solidFill>
        <a:latin typeface="Arial" charset="0"/>
        <a:ea typeface="+mn-ea"/>
        <a:cs typeface="Arial" charset="0"/>
      </a:defRPr>
    </a:lvl2pPr>
    <a:lvl3pPr marL="914400" algn="l" defTabSz="457200" rtl="0" fontAlgn="base">
      <a:spcBef>
        <a:spcPct val="0"/>
      </a:spcBef>
      <a:spcAft>
        <a:spcPct val="0"/>
      </a:spcAft>
      <a:defRPr sz="2400" kern="1200">
        <a:solidFill>
          <a:schemeClr val="tx1"/>
        </a:solidFill>
        <a:latin typeface="Arial" charset="0"/>
        <a:ea typeface="+mn-ea"/>
        <a:cs typeface="Arial" charset="0"/>
      </a:defRPr>
    </a:lvl3pPr>
    <a:lvl4pPr marL="1371600" algn="l" defTabSz="457200" rtl="0" fontAlgn="base">
      <a:spcBef>
        <a:spcPct val="0"/>
      </a:spcBef>
      <a:spcAft>
        <a:spcPct val="0"/>
      </a:spcAft>
      <a:defRPr sz="2400" kern="1200">
        <a:solidFill>
          <a:schemeClr val="tx1"/>
        </a:solidFill>
        <a:latin typeface="Arial" charset="0"/>
        <a:ea typeface="+mn-ea"/>
        <a:cs typeface="Arial" charset="0"/>
      </a:defRPr>
    </a:lvl4pPr>
    <a:lvl5pPr marL="1828800" algn="l" defTabSz="457200"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772" userDrawn="1">
          <p15:clr>
            <a:srgbClr val="A4A3A4"/>
          </p15:clr>
        </p15:guide>
        <p15:guide id="2" pos="336" userDrawn="1">
          <p15:clr>
            <a:srgbClr val="A4A3A4"/>
          </p15:clr>
        </p15:guide>
        <p15:guide id="3" orient="horz" pos="300" userDrawn="1">
          <p15:clr>
            <a:srgbClr val="A4A3A4"/>
          </p15:clr>
        </p15:guide>
        <p15:guide id="4" orient="horz" pos="1524" userDrawn="1">
          <p15:clr>
            <a:srgbClr val="A4A3A4"/>
          </p15:clr>
        </p15:guide>
        <p15:guide id="5" orient="horz" pos="3108" userDrawn="1">
          <p15:clr>
            <a:srgbClr val="A4A3A4"/>
          </p15:clr>
        </p15:guide>
        <p15:guide id="6" pos="5184" userDrawn="1">
          <p15:clr>
            <a:srgbClr val="A4A3A4"/>
          </p15:clr>
        </p15:guide>
        <p15:guide id="7" pos="1800" userDrawn="1">
          <p15:clr>
            <a:srgbClr val="A4A3A4"/>
          </p15:clr>
        </p15:guide>
        <p15:guide id="8" orient="horz" pos="2689">
          <p15:clr>
            <a:srgbClr val="A4A3A4"/>
          </p15:clr>
        </p15:guide>
        <p15:guide id="9" orient="horz" pos="2100" userDrawn="1">
          <p15:clr>
            <a:srgbClr val="A4A3A4"/>
          </p15:clr>
        </p15:guide>
        <p15:guide id="10" orient="horz" pos="1140" userDrawn="1">
          <p15:clr>
            <a:srgbClr val="A4A3A4"/>
          </p15:clr>
        </p15:guide>
        <p15:guide id="11" orient="horz" pos="2911">
          <p15:clr>
            <a:srgbClr val="A4A3A4"/>
          </p15:clr>
        </p15:guide>
        <p15:guide id="12" orient="horz" pos="317">
          <p15:clr>
            <a:srgbClr val="A4A3A4"/>
          </p15:clr>
        </p15:guide>
        <p15:guide id="13" orient="horz" pos="1669">
          <p15:clr>
            <a:srgbClr val="A4A3A4"/>
          </p15:clr>
        </p15:guide>
        <p15:guide id="14" orient="horz" pos="3075">
          <p15:clr>
            <a:srgbClr val="A4A3A4"/>
          </p15:clr>
        </p15:guide>
        <p15:guide id="15" pos="5424">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rst, Kimberly  (CTR)      B4MKT" initials="HK(B"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850"/>
    <a:srgbClr val="00AAE0"/>
    <a:srgbClr val="11171A"/>
    <a:srgbClr val="0065A6"/>
    <a:srgbClr val="39B44A"/>
    <a:srgbClr val="F68621"/>
    <a:srgbClr val="E35205"/>
    <a:srgbClr val="007A3E"/>
    <a:srgbClr val="595959"/>
    <a:srgbClr val="F0B4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03" autoAdjust="0"/>
    <p:restoredTop sz="75870" autoAdjust="0"/>
  </p:normalViewPr>
  <p:slideViewPr>
    <p:cSldViewPr snapToGrid="0" snapToObjects="1">
      <p:cViewPr varScale="1">
        <p:scale>
          <a:sx n="118" d="100"/>
          <a:sy n="118" d="100"/>
        </p:scale>
        <p:origin x="1644" y="76"/>
      </p:cViewPr>
      <p:guideLst>
        <p:guide orient="horz" pos="2772"/>
        <p:guide pos="336"/>
        <p:guide orient="horz" pos="300"/>
        <p:guide orient="horz" pos="1524"/>
        <p:guide orient="horz" pos="3108"/>
        <p:guide pos="5184"/>
        <p:guide pos="1800"/>
        <p:guide orient="horz" pos="2689"/>
        <p:guide orient="horz" pos="2100"/>
        <p:guide orient="horz" pos="1140"/>
        <p:guide orient="horz" pos="2911"/>
        <p:guide orient="horz" pos="317"/>
        <p:guide orient="horz" pos="1669"/>
        <p:guide orient="horz" pos="3075"/>
        <p:guide pos="5424"/>
      </p:guideLst>
    </p:cSldViewPr>
  </p:slideViewPr>
  <p:notesTextViewPr>
    <p:cViewPr>
      <p:scale>
        <a:sx n="3" d="2"/>
        <a:sy n="3" d="2"/>
      </p:scale>
      <p:origin x="0" y="0"/>
    </p:cViewPr>
  </p:notesTextViewPr>
  <p:sorterViewPr>
    <p:cViewPr>
      <p:scale>
        <a:sx n="158" d="100"/>
        <a:sy n="158" d="100"/>
      </p:scale>
      <p:origin x="0" y="0"/>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wrap="square" lIns="93177" tIns="46589" rIns="93177" bIns="46589" numCol="1" anchor="t" anchorCtr="0" compatLnSpc="1">
            <a:prstTxWarp prst="textNoShape">
              <a:avLst/>
            </a:prstTxWarp>
          </a:bodyPr>
          <a:lstStyle>
            <a:lvl1pPr>
              <a:defRPr sz="1200">
                <a:latin typeface="Calibri" pitchFamily="34" charset="0"/>
                <a:ea typeface="ＭＳ Ｐゴシック" pitchFamily="34" charset="-128"/>
                <a:cs typeface="+mn-cs"/>
              </a:defRPr>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atin typeface="Calibri" pitchFamily="-84" charset="0"/>
                <a:ea typeface="MS PGothic" pitchFamily="34" charset="-128"/>
              </a:defRPr>
            </a:lvl1pPr>
          </a:lstStyle>
          <a:p>
            <a:fld id="{370AD719-A5CC-4EAA-B319-63CA2EB82D34}" type="datetime1">
              <a:rPr lang="en-US" altLang="en-US"/>
              <a:pPr/>
              <a:t>2/4/2020</a:t>
            </a:fld>
            <a:endParaRPr lang="en-US" altLang="en-US"/>
          </a:p>
        </p:txBody>
      </p:sp>
      <p:sp>
        <p:nvSpPr>
          <p:cNvPr id="4" name="Footer Placeholder 3"/>
          <p:cNvSpPr>
            <a:spLocks noGrp="1"/>
          </p:cNvSpPr>
          <p:nvPr>
            <p:ph type="ftr" sz="quarter" idx="2"/>
          </p:nvPr>
        </p:nvSpPr>
        <p:spPr>
          <a:xfrm>
            <a:off x="0" y="8829967"/>
            <a:ext cx="3037840" cy="464820"/>
          </a:xfrm>
          <a:prstGeom prst="rect">
            <a:avLst/>
          </a:prstGeom>
        </p:spPr>
        <p:txBody>
          <a:bodyPr vert="horz" wrap="square" lIns="93177" tIns="46589" rIns="93177" bIns="46589" numCol="1" anchor="b" anchorCtr="0" compatLnSpc="1">
            <a:prstTxWarp prst="textNoShape">
              <a:avLst/>
            </a:prstTxWarp>
          </a:bodyPr>
          <a:lstStyle>
            <a:lvl1pPr>
              <a:defRPr sz="1200">
                <a:latin typeface="Calibri" pitchFamily="34" charset="0"/>
                <a:ea typeface="ＭＳ Ｐゴシック" pitchFamily="34" charset="-128"/>
                <a:cs typeface="+mn-cs"/>
              </a:defRPr>
            </a:lvl1pPr>
          </a:lstStyle>
          <a:p>
            <a:pPr>
              <a:defRPr/>
            </a:pP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itchFamily="-84" charset="0"/>
                <a:ea typeface="MS PGothic" pitchFamily="34" charset="-128"/>
              </a:defRPr>
            </a:lvl1pPr>
          </a:lstStyle>
          <a:p>
            <a:fld id="{E4BB9F89-8D2A-4F13-8073-A3C588A4F3CA}" type="slidenum">
              <a:rPr lang="en-US" altLang="en-US"/>
              <a:pPr/>
              <a:t>‹#›</a:t>
            </a:fld>
            <a:endParaRPr lang="en-US" altLang="en-US"/>
          </a:p>
        </p:txBody>
      </p:sp>
    </p:spTree>
    <p:extLst>
      <p:ext uri="{BB962C8B-B14F-4D97-AF65-F5344CB8AC3E}">
        <p14:creationId xmlns:p14="http://schemas.microsoft.com/office/powerpoint/2010/main" val="12523546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wrap="square" lIns="93177" tIns="46589" rIns="93177" bIns="46589" numCol="1" anchor="t" anchorCtr="0" compatLnSpc="1">
            <a:prstTxWarp prst="textNoShape">
              <a:avLst/>
            </a:prstTxWarp>
          </a:bodyPr>
          <a:lstStyle>
            <a:lvl1pPr>
              <a:defRPr sz="1200">
                <a:latin typeface="Calibri" pitchFamily="34" charset="0"/>
                <a:ea typeface="ＭＳ Ｐゴシック" pitchFamily="34" charset="-128"/>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atin typeface="Calibri" pitchFamily="-84" charset="0"/>
                <a:ea typeface="MS PGothic" pitchFamily="34" charset="-128"/>
              </a:defRPr>
            </a:lvl1pPr>
          </a:lstStyle>
          <a:p>
            <a:fld id="{6E30FF4F-E39C-4EAF-A8BC-25F286F58CE1}" type="datetime1">
              <a:rPr lang="en-US" altLang="en-US"/>
              <a:pPr/>
              <a:t>2/4/2020</a:t>
            </a:fld>
            <a:endParaRPr lang="en-US" alt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wrap="square" lIns="93177" tIns="46589" rIns="93177" bIns="46589"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701040" y="4415790"/>
            <a:ext cx="5608320" cy="4183380"/>
          </a:xfrm>
          <a:prstGeom prst="rect">
            <a:avLst/>
          </a:prstGeom>
        </p:spPr>
        <p:txBody>
          <a:bodyPr vert="horz" wrap="square" lIns="93177" tIns="46589" rIns="93177" bIns="46589"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wrap="square" lIns="93177" tIns="46589" rIns="93177" bIns="46589" numCol="1" anchor="b" anchorCtr="0" compatLnSpc="1">
            <a:prstTxWarp prst="textNoShape">
              <a:avLst/>
            </a:prstTxWarp>
          </a:bodyPr>
          <a:lstStyle>
            <a:lvl1pPr>
              <a:defRPr sz="1200">
                <a:latin typeface="Calibri" pitchFamily="34" charset="0"/>
                <a:ea typeface="ＭＳ Ｐゴシック" pitchFamily="34" charset="-128"/>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itchFamily="-84" charset="0"/>
                <a:ea typeface="MS PGothic" pitchFamily="34" charset="-128"/>
              </a:defRPr>
            </a:lvl1pPr>
          </a:lstStyle>
          <a:p>
            <a:fld id="{DECE3B9E-6574-462E-B6D1-39C8693FFF93}" type="slidenum">
              <a:rPr lang="en-US" altLang="en-US"/>
              <a:pPr/>
              <a:t>‹#›</a:t>
            </a:fld>
            <a:endParaRPr lang="en-US" altLang="en-US"/>
          </a:p>
        </p:txBody>
      </p:sp>
    </p:spTree>
    <p:extLst>
      <p:ext uri="{BB962C8B-B14F-4D97-AF65-F5344CB8AC3E}">
        <p14:creationId xmlns:p14="http://schemas.microsoft.com/office/powerpoint/2010/main" val="282109666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84" charset="-128"/>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CE3B9E-6574-462E-B6D1-39C8693FFF93}" type="slidenum">
              <a:rPr lang="en-US" altLang="en-US" smtClean="0"/>
              <a:pPr/>
              <a:t>1</a:t>
            </a:fld>
            <a:endParaRPr lang="en-US" altLang="en-US" dirty="0"/>
          </a:p>
        </p:txBody>
      </p:sp>
    </p:spTree>
    <p:extLst>
      <p:ext uri="{BB962C8B-B14F-4D97-AF65-F5344CB8AC3E}">
        <p14:creationId xmlns:p14="http://schemas.microsoft.com/office/powerpoint/2010/main" val="4137869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err="1" smtClean="0"/>
              <a:t>Mens</a:t>
            </a:r>
            <a:endParaRPr lang="en-US" dirty="0" smtClean="0"/>
          </a:p>
          <a:p>
            <a:pPr marL="233363" indent="-233363"/>
            <a:r>
              <a:rPr lang="en-US" sz="1200" b="1" dirty="0" smtClean="0">
                <a:solidFill>
                  <a:srgbClr val="0065A6"/>
                </a:solidFill>
              </a:rPr>
              <a:t>Colorectal Cancer:</a:t>
            </a:r>
            <a:r>
              <a:rPr lang="en-US" sz="1200" dirty="0" smtClean="0">
                <a:solidFill>
                  <a:srgbClr val="0065A6"/>
                </a:solidFill>
              </a:rPr>
              <a:t>  </a:t>
            </a:r>
            <a:r>
              <a:rPr lang="en-US" sz="1200" dirty="0" smtClean="0"/>
              <a:t>If you’re 50 or older, getting a screening test for colorectal cancer could save your life.  If you have a family history of colorectal cancer, you may need to be screened earlier.  Talk with your doctor to decide which type of test is best for you.  </a:t>
            </a:r>
          </a:p>
          <a:p>
            <a:pPr marL="233363" indent="-233363"/>
            <a:r>
              <a:rPr lang="en-US" sz="1200" b="1" dirty="0" smtClean="0">
                <a:solidFill>
                  <a:srgbClr val="0065A6"/>
                </a:solidFill>
              </a:rPr>
              <a:t>Diabetes</a:t>
            </a:r>
            <a:r>
              <a:rPr lang="en-US" sz="1200" dirty="0" smtClean="0"/>
              <a:t>: Get tested if you’re at risk for diabetes. Talk with your doctor about your risk factors.</a:t>
            </a:r>
          </a:p>
          <a:p>
            <a:pPr marL="233363" indent="-233363"/>
            <a:r>
              <a:rPr lang="en-US" sz="1200" b="1" dirty="0" smtClean="0">
                <a:solidFill>
                  <a:srgbClr val="0065A6"/>
                </a:solidFill>
              </a:rPr>
              <a:t>Prostate Screening (PSA):  </a:t>
            </a:r>
            <a:r>
              <a:rPr lang="en-US" sz="1200" dirty="0" smtClean="0"/>
              <a:t>Men age 50 and older or age 40 with risk factors, should have a PSA blood test.  Discuss the frequency of the testing with your doctor.</a:t>
            </a:r>
          </a:p>
          <a:p>
            <a:pPr marL="233363" indent="-233363"/>
            <a:r>
              <a:rPr lang="en-US" sz="1200" b="1" dirty="0" smtClean="0">
                <a:solidFill>
                  <a:srgbClr val="0065A6"/>
                </a:solidFill>
              </a:rPr>
              <a:t>Blood pressure: </a:t>
            </a:r>
            <a:r>
              <a:rPr lang="en-US" sz="1200" dirty="0" smtClean="0"/>
              <a:t>Have your blood pressure checked during your preventive health visit. Depending on the results, your doctor will advise you on the frequency of your screening. Uncontrolled high blood pressure can increase your risk of having a heart attack and stroke. </a:t>
            </a:r>
          </a:p>
          <a:p>
            <a:pPr marL="233363" indent="-233363"/>
            <a:r>
              <a:rPr lang="en-US" sz="1200" b="1" dirty="0" smtClean="0">
                <a:solidFill>
                  <a:srgbClr val="0065A6"/>
                </a:solidFill>
              </a:rPr>
              <a:t>Cholesterol:</a:t>
            </a:r>
            <a:r>
              <a:rPr lang="en-US" sz="1200" dirty="0" smtClean="0">
                <a:solidFill>
                  <a:srgbClr val="0065A6"/>
                </a:solidFill>
              </a:rPr>
              <a:t>  </a:t>
            </a:r>
            <a:r>
              <a:rPr lang="en-US" sz="1200" dirty="0" smtClean="0"/>
              <a:t>High cholesterol is a serious risk factor for coronary artery disease, heart attack and stroke.  Have your cholesterol checked, starting at age 35 or older, or age 20 – 35 if risk factors for heart disease are present.</a:t>
            </a:r>
          </a:p>
          <a:p>
            <a:pPr marL="233363" indent="-233363"/>
            <a:r>
              <a:rPr lang="en-US" sz="1200" b="1" dirty="0" smtClean="0">
                <a:solidFill>
                  <a:srgbClr val="0065A6"/>
                </a:solidFill>
              </a:rPr>
              <a:t>Healthy Weight:  </a:t>
            </a:r>
            <a:r>
              <a:rPr lang="en-US" sz="1200" dirty="0" smtClean="0"/>
              <a:t>Body Mass Index (BMI) is calculated using your weight and height.  Check your BMI annually to identify weight concerns that may lead to health problems.     </a:t>
            </a:r>
          </a:p>
          <a:p>
            <a:pPr marL="233363" indent="-233363"/>
            <a:r>
              <a:rPr lang="en-US" sz="1200" dirty="0" smtClean="0"/>
              <a:t>Women’s</a:t>
            </a:r>
          </a:p>
          <a:p>
            <a:pPr marL="0" indent="0">
              <a:buNone/>
            </a:pPr>
            <a:r>
              <a:rPr lang="en-US" sz="1200" b="1" dirty="0" smtClean="0">
                <a:solidFill>
                  <a:srgbClr val="F68621"/>
                </a:solidFill>
              </a:rPr>
              <a:t>To help keep your one-of-a-kind self in top shape, it’s important to keep up with the preventive screenings for the following.</a:t>
            </a:r>
          </a:p>
          <a:p>
            <a:pPr marL="0" indent="0">
              <a:buNone/>
            </a:pPr>
            <a:endParaRPr lang="en-US" sz="1200" b="1" dirty="0" smtClean="0">
              <a:solidFill>
                <a:srgbClr val="F68621"/>
              </a:solidFill>
            </a:endParaRPr>
          </a:p>
          <a:p>
            <a:r>
              <a:rPr lang="en-US" sz="1200" b="1" dirty="0" smtClean="0">
                <a:solidFill>
                  <a:srgbClr val="F68621"/>
                </a:solidFill>
              </a:rPr>
              <a:t>Breast Cancer: </a:t>
            </a:r>
            <a:r>
              <a:rPr lang="en-US" sz="1200" dirty="0" smtClean="0"/>
              <a:t>If you are a woman age 40 or older, talk with your doctor about when to begin having mammograms and how often to have the screening done. </a:t>
            </a:r>
          </a:p>
          <a:p>
            <a:r>
              <a:rPr lang="en-US" sz="1200" b="1" dirty="0" smtClean="0">
                <a:solidFill>
                  <a:srgbClr val="F68621"/>
                </a:solidFill>
              </a:rPr>
              <a:t>Cervical Cancer:  </a:t>
            </a:r>
            <a:r>
              <a:rPr lang="en-US" sz="1200" dirty="0" smtClean="0"/>
              <a:t>A Pap test is the best way to detect early signs of cervical cancer when the disease is highly curable and treatment is most effective If you’re age 30 and older, ask your doctor about human papillomavirus (HPV) which is a virus that can cause precancerous cell changes. </a:t>
            </a:r>
          </a:p>
          <a:p>
            <a:r>
              <a:rPr lang="en-US" sz="1200" b="1" dirty="0" smtClean="0">
                <a:solidFill>
                  <a:srgbClr val="F68621"/>
                </a:solidFill>
              </a:rPr>
              <a:t>Blood pressure: </a:t>
            </a:r>
            <a:r>
              <a:rPr lang="en-US" sz="1200" dirty="0" smtClean="0"/>
              <a:t>Have your blood pressure checked during your preventive health visit. Depending on the results, your doctor will advise you on the frequency of your screening. Uncontrolled high blood pressure can increase your risk of having a heart attack and stroke. </a:t>
            </a:r>
          </a:p>
          <a:p>
            <a:pPr marL="233363" indent="-233363"/>
            <a:r>
              <a:rPr lang="en-US" sz="1200" b="1" dirty="0" smtClean="0">
                <a:solidFill>
                  <a:srgbClr val="F68621"/>
                </a:solidFill>
              </a:rPr>
              <a:t>Chlamydia:  </a:t>
            </a:r>
            <a:r>
              <a:rPr lang="en-US" sz="1200" dirty="0" smtClean="0"/>
              <a:t>Symptoms are usually mild or absent, and serious complications can cause irreversible damage, including infertility.  All sexually active women age 24 and younger and women 25 and older with certain risk factors, should be screened.</a:t>
            </a:r>
          </a:p>
          <a:p>
            <a:r>
              <a:rPr lang="en-US" sz="1200" b="1" dirty="0" smtClean="0">
                <a:solidFill>
                  <a:srgbClr val="F68621"/>
                </a:solidFill>
              </a:rPr>
              <a:t>Colorectal cancer: </a:t>
            </a:r>
            <a:r>
              <a:rPr lang="en-US" sz="1200" dirty="0" smtClean="0"/>
              <a:t>If you’re age 50 or older, getting a screening test for colorectal cancer could save your life. If you have a family history of colorectal cancer, you may need to be screened earlier. Talk with your doctor to decide which type of test is best for you.</a:t>
            </a:r>
          </a:p>
          <a:p>
            <a:r>
              <a:rPr lang="en-US" sz="1200" b="1" dirty="0" smtClean="0">
                <a:solidFill>
                  <a:srgbClr val="F68621"/>
                </a:solidFill>
              </a:rPr>
              <a:t>Diabetes</a:t>
            </a:r>
            <a:r>
              <a:rPr lang="en-US" sz="1200" dirty="0" smtClean="0">
                <a:solidFill>
                  <a:srgbClr val="F68621"/>
                </a:solidFill>
              </a:rPr>
              <a:t>: </a:t>
            </a:r>
            <a:r>
              <a:rPr lang="en-US" sz="1200" dirty="0" smtClean="0"/>
              <a:t>Get tested if you’re at risk for diabetes. Talk with your doctor about your risk factors.</a:t>
            </a:r>
          </a:p>
          <a:p>
            <a:r>
              <a:rPr lang="en-US" sz="1200" b="1" dirty="0" smtClean="0">
                <a:solidFill>
                  <a:srgbClr val="F68621"/>
                </a:solidFill>
              </a:rPr>
              <a:t>Osteoporosis (bone density):  </a:t>
            </a:r>
            <a:r>
              <a:rPr lang="en-US" sz="1200" dirty="0" smtClean="0"/>
              <a:t>If you are 65 or older, or younger with certain risk factors, </a:t>
            </a:r>
          </a:p>
          <a:p>
            <a:pPr marL="0" indent="0">
              <a:buNone/>
            </a:pPr>
            <a:r>
              <a:rPr lang="en-US" sz="1200" dirty="0" smtClean="0"/>
              <a:t>     your doctor may order this screening.</a:t>
            </a:r>
          </a:p>
          <a:p>
            <a:pPr marL="233363" indent="-233363"/>
            <a:endParaRPr lang="en-US" sz="1200" dirty="0" smtClean="0"/>
          </a:p>
          <a:p>
            <a:endParaRPr lang="en-US" dirty="0"/>
          </a:p>
        </p:txBody>
      </p:sp>
      <p:sp>
        <p:nvSpPr>
          <p:cNvPr id="4" name="Slide Number Placeholder 3"/>
          <p:cNvSpPr>
            <a:spLocks noGrp="1"/>
          </p:cNvSpPr>
          <p:nvPr>
            <p:ph type="sldNum" sz="quarter" idx="10"/>
          </p:nvPr>
        </p:nvSpPr>
        <p:spPr/>
        <p:txBody>
          <a:bodyPr/>
          <a:lstStyle/>
          <a:p>
            <a:fld id="{DECE3B9E-6574-462E-B6D1-39C8693FFF93}" type="slidenum">
              <a:rPr lang="en-US" altLang="en-US" smtClean="0"/>
              <a:pPr/>
              <a:t>20</a:t>
            </a:fld>
            <a:endParaRPr lang="en-US" altLang="en-US"/>
          </a:p>
        </p:txBody>
      </p:sp>
    </p:spTree>
    <p:extLst>
      <p:ext uri="{BB962C8B-B14F-4D97-AF65-F5344CB8AC3E}">
        <p14:creationId xmlns:p14="http://schemas.microsoft.com/office/powerpoint/2010/main" val="577569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CE3B9E-6574-462E-B6D1-39C8693FFF93}" type="slidenum">
              <a:rPr lang="en-US" altLang="en-US" smtClean="0"/>
              <a:pPr/>
              <a:t>24</a:t>
            </a:fld>
            <a:endParaRPr lang="en-US" altLang="en-US"/>
          </a:p>
        </p:txBody>
      </p:sp>
    </p:spTree>
    <p:extLst>
      <p:ext uri="{BB962C8B-B14F-4D97-AF65-F5344CB8AC3E}">
        <p14:creationId xmlns:p14="http://schemas.microsoft.com/office/powerpoint/2010/main" val="264666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buNone/>
            </a:pPr>
            <a:endParaRPr lang="en-US" dirty="0" smtClean="0"/>
          </a:p>
          <a:p>
            <a:pPr>
              <a:buNone/>
            </a:pPr>
            <a:r>
              <a:rPr lang="en-US" dirty="0" smtClean="0"/>
              <a:t>Nothing is more important than your good health. </a:t>
            </a:r>
          </a:p>
          <a:p>
            <a:pPr>
              <a:buNone/>
            </a:pPr>
            <a:r>
              <a:rPr lang="en-US" dirty="0" smtClean="0"/>
              <a:t>That’s why there’s myCigna – your online home for assessment tools, plan management, medical updates and much more. On myCigna you can: </a:t>
            </a:r>
          </a:p>
          <a:p>
            <a:pPr>
              <a:buNone/>
            </a:pPr>
            <a:endParaRPr lang="en-US" dirty="0" smtClean="0"/>
          </a:p>
          <a:p>
            <a:pPr>
              <a:buNone/>
            </a:pPr>
            <a:r>
              <a:rPr lang="en-US" dirty="0" smtClean="0"/>
              <a:t>Find in-network doctors, dentists and medical services </a:t>
            </a:r>
          </a:p>
          <a:p>
            <a:pPr>
              <a:buNone/>
            </a:pPr>
            <a:r>
              <a:rPr lang="en-US" dirty="0" smtClean="0"/>
              <a:t>View ID card information </a:t>
            </a:r>
          </a:p>
          <a:p>
            <a:pPr>
              <a:buNone/>
            </a:pPr>
            <a:r>
              <a:rPr lang="en-US" dirty="0" smtClean="0"/>
              <a:t>Review your coverage </a:t>
            </a:r>
          </a:p>
          <a:p>
            <a:pPr>
              <a:buNone/>
            </a:pPr>
            <a:r>
              <a:rPr lang="en-US" dirty="0" smtClean="0"/>
              <a:t>Manage and track claims </a:t>
            </a:r>
          </a:p>
          <a:p>
            <a:pPr>
              <a:buNone/>
            </a:pPr>
            <a:r>
              <a:rPr lang="en-US" dirty="0" smtClean="0"/>
              <a:t>Order refills or talk with a pharmacist at Cigna Home Delivery </a:t>
            </a:r>
            <a:r>
              <a:rPr lang="en-US" dirty="0" err="1" smtClean="0"/>
              <a:t>PharmacySM</a:t>
            </a:r>
            <a:r>
              <a:rPr lang="en-US" dirty="0" smtClean="0"/>
              <a:t> </a:t>
            </a:r>
          </a:p>
          <a:p>
            <a:pPr>
              <a:buNone/>
            </a:pPr>
            <a:r>
              <a:rPr lang="en-US" dirty="0" smtClean="0"/>
              <a:t>Use our Prescription Drug Price Quote tool to compare real-time drug pricing specific to your plan </a:t>
            </a:r>
          </a:p>
          <a:p>
            <a:pPr>
              <a:buNone/>
            </a:pPr>
            <a:r>
              <a:rPr lang="en-US" dirty="0" smtClean="0"/>
              <a:t>Take your health assessment </a:t>
            </a:r>
          </a:p>
          <a:p>
            <a:pPr>
              <a:buNone/>
            </a:pPr>
            <a:r>
              <a:rPr lang="en-US" dirty="0" smtClean="0"/>
              <a:t>Compare cost and quality information for doctors and hospitals </a:t>
            </a:r>
          </a:p>
          <a:p>
            <a:pPr>
              <a:buNone/>
            </a:pPr>
            <a:r>
              <a:rPr lang="en-US" dirty="0" smtClean="0"/>
              <a:t>Access a variety of health and wellness tools and resources (Optional note: such as online programs that give you the convenience and flexibility of working on goals on your own time and in your own terms.  Example goals include eating better, enjoying exercise and feeling happier.)</a:t>
            </a:r>
          </a:p>
          <a:p>
            <a:pPr>
              <a:buNone/>
            </a:pPr>
            <a:r>
              <a:rPr lang="en-US" dirty="0" smtClean="0"/>
              <a:t>Sign up to receive alerts when new plan documents are available </a:t>
            </a:r>
          </a:p>
          <a:p>
            <a:pPr>
              <a:buNone/>
            </a:pPr>
            <a:r>
              <a:rPr lang="en-US" dirty="0" smtClean="0"/>
              <a:t>Track your account balances and deductible </a:t>
            </a:r>
          </a:p>
          <a:p>
            <a:pPr>
              <a:buNone/>
            </a:pPr>
            <a:endParaRPr lang="en-US" dirty="0" smtClean="0"/>
          </a:p>
          <a:p>
            <a:pPr>
              <a:buNone/>
            </a:pPr>
            <a:r>
              <a:rPr lang="en-US" dirty="0" smtClean="0"/>
              <a:t>You can also access myCigna on the go by downloading the myCigna App.* </a:t>
            </a:r>
          </a:p>
          <a:p>
            <a:endParaRPr lang="en-US" dirty="0"/>
          </a:p>
        </p:txBody>
      </p:sp>
      <p:sp>
        <p:nvSpPr>
          <p:cNvPr id="4" name="Slide Number Placeholder 3"/>
          <p:cNvSpPr>
            <a:spLocks noGrp="1"/>
          </p:cNvSpPr>
          <p:nvPr>
            <p:ph type="sldNum" sz="quarter" idx="10"/>
          </p:nvPr>
        </p:nvSpPr>
        <p:spPr/>
        <p:txBody>
          <a:bodyPr/>
          <a:lstStyle/>
          <a:p>
            <a:fld id="{DECE3B9E-6574-462E-B6D1-39C8693FFF93}" type="slidenum">
              <a:rPr lang="en-US" altLang="en-US" smtClean="0"/>
              <a:pPr/>
              <a:t>25</a:t>
            </a:fld>
            <a:endParaRPr lang="en-US" altLang="en-US"/>
          </a:p>
        </p:txBody>
      </p:sp>
    </p:spTree>
    <p:extLst>
      <p:ext uri="{BB962C8B-B14F-4D97-AF65-F5344CB8AC3E}">
        <p14:creationId xmlns:p14="http://schemas.microsoft.com/office/powerpoint/2010/main" val="1331980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Whenever you need us, just call the toll-free number printed on the back of your Cigna ID card for customer assistance 24 hours a day, seven days a week, 365 days a year. </a:t>
            </a:r>
          </a:p>
          <a:p>
            <a:endParaRPr lang="en-US" b="0" dirty="0" smtClean="0"/>
          </a:p>
          <a:p>
            <a:r>
              <a:rPr lang="en-US" b="0" dirty="0" smtClean="0"/>
              <a:t>24/7 customer assistance does not apply to voluntary products.</a:t>
            </a:r>
            <a:endParaRPr lang="en-US" b="0" dirty="0"/>
          </a:p>
        </p:txBody>
      </p:sp>
      <p:sp>
        <p:nvSpPr>
          <p:cNvPr id="4" name="Slide Number Placeholder 3"/>
          <p:cNvSpPr>
            <a:spLocks noGrp="1"/>
          </p:cNvSpPr>
          <p:nvPr>
            <p:ph type="sldNum" sz="quarter" idx="10"/>
          </p:nvPr>
        </p:nvSpPr>
        <p:spPr/>
        <p:txBody>
          <a:bodyPr/>
          <a:lstStyle/>
          <a:p>
            <a:fld id="{DECE3B9E-6574-462E-B6D1-39C8693FFF93}" type="slidenum">
              <a:rPr lang="en-US" altLang="en-US" smtClean="0"/>
              <a:pPr/>
              <a:t>26</a:t>
            </a:fld>
            <a:endParaRPr lang="en-US" altLang="en-US"/>
          </a:p>
        </p:txBody>
      </p:sp>
    </p:spTree>
    <p:extLst>
      <p:ext uri="{BB962C8B-B14F-4D97-AF65-F5344CB8AC3E}">
        <p14:creationId xmlns:p14="http://schemas.microsoft.com/office/powerpoint/2010/main" val="17049676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dirty="0" smtClean="0">
                <a:solidFill>
                  <a:schemeClr val="bg1"/>
                </a:solidFill>
                <a:cs typeface="Arial Black" panose="020B0604020202020204" pitchFamily="34" charset="0"/>
              </a:rPr>
              <a:t>Cigna partners with two vendors for virtual care:</a:t>
            </a:r>
            <a:r>
              <a:rPr lang="en-US" sz="1200" baseline="0" dirty="0" smtClean="0">
                <a:solidFill>
                  <a:schemeClr val="bg1"/>
                </a:solidFill>
                <a:cs typeface="Arial Black" panose="020B0604020202020204" pitchFamily="34" charset="0"/>
              </a:rPr>
              <a:t> </a:t>
            </a:r>
            <a:r>
              <a:rPr lang="en-US" sz="1200" baseline="0" dirty="0" err="1" smtClean="0">
                <a:solidFill>
                  <a:schemeClr val="bg1"/>
                </a:solidFill>
                <a:cs typeface="Arial Black" panose="020B0604020202020204" pitchFamily="34" charset="0"/>
              </a:rPr>
              <a:t>Amwell</a:t>
            </a:r>
            <a:r>
              <a:rPr lang="en-US" sz="1200" baseline="0" dirty="0" smtClean="0">
                <a:solidFill>
                  <a:schemeClr val="bg1"/>
                </a:solidFill>
                <a:cs typeface="Arial Black" panose="020B0604020202020204" pitchFamily="34" charset="0"/>
              </a:rPr>
              <a:t> and </a:t>
            </a:r>
            <a:r>
              <a:rPr lang="en-US" sz="1200" baseline="0" dirty="0" err="1" smtClean="0">
                <a:solidFill>
                  <a:schemeClr val="bg1"/>
                </a:solidFill>
                <a:cs typeface="Arial Black" panose="020B0604020202020204" pitchFamily="34" charset="0"/>
              </a:rPr>
              <a:t>MDLive</a:t>
            </a:r>
            <a:r>
              <a:rPr lang="en-US" sz="1200" baseline="0" dirty="0" smtClean="0">
                <a:solidFill>
                  <a:schemeClr val="bg1"/>
                </a:solidFill>
                <a:cs typeface="Arial Black" panose="020B0604020202020204" pitchFamily="34" charset="0"/>
              </a:rPr>
              <a:t>®. </a:t>
            </a:r>
            <a:r>
              <a:rPr lang="en-US" sz="1200" dirty="0" err="1" smtClean="0">
                <a:solidFill>
                  <a:schemeClr val="bg1"/>
                </a:solidFill>
                <a:cs typeface="Arial Black" panose="020B0604020202020204" pitchFamily="34" charset="0"/>
              </a:rPr>
              <a:t>Amwell</a:t>
            </a:r>
            <a:r>
              <a:rPr lang="en-US" sz="1200" baseline="0" dirty="0" smtClean="0">
                <a:solidFill>
                  <a:schemeClr val="bg1"/>
                </a:solidFill>
                <a:cs typeface="Arial Black" panose="020B0604020202020204" pitchFamily="34" charset="0"/>
              </a:rPr>
              <a:t> is medical-only, while MD</a:t>
            </a:r>
            <a:r>
              <a:rPr lang="en-US" sz="1200" dirty="0" smtClean="0">
                <a:solidFill>
                  <a:schemeClr val="bg1"/>
                </a:solidFill>
                <a:cs typeface="Arial Black" panose="020B0604020202020204" pitchFamily="34" charset="0"/>
              </a:rPr>
              <a:t>LIVE is now medical and behavioral. </a:t>
            </a:r>
          </a:p>
          <a:p>
            <a:pPr marL="0" marR="0" lvl="0" indent="0" algn="l" defTabSz="457200" rtl="0" eaLnBrk="0" fontAlgn="base" latinLnBrk="0" hangingPunct="0">
              <a:lnSpc>
                <a:spcPct val="100000"/>
              </a:lnSpc>
              <a:spcBef>
                <a:spcPts val="0"/>
              </a:spcBef>
              <a:spcAft>
                <a:spcPct val="0"/>
              </a:spcAft>
              <a:buClrTx/>
              <a:buSzTx/>
              <a:buFontTx/>
              <a:buNone/>
              <a:tabLst/>
              <a:defRPr/>
            </a:pPr>
            <a:r>
              <a:rPr lang="en-US" sz="1200" dirty="0" smtClean="0">
                <a:solidFill>
                  <a:schemeClr val="bg1"/>
                </a:solidFill>
                <a:cs typeface="Arial Black" panose="020B0604020202020204" pitchFamily="34" charset="0"/>
              </a:rPr>
              <a:t>Employees can schedule appointments by phone via</a:t>
            </a:r>
            <a:r>
              <a:rPr lang="en-US" sz="1200" baseline="0" dirty="0" smtClean="0">
                <a:solidFill>
                  <a:schemeClr val="bg1"/>
                </a:solidFill>
                <a:cs typeface="Arial Black" panose="020B0604020202020204" pitchFamily="34" charset="0"/>
              </a:rPr>
              <a:t> each vendor’s phone number</a:t>
            </a:r>
            <a:r>
              <a:rPr lang="en-US" sz="1200" dirty="0" smtClean="0">
                <a:solidFill>
                  <a:schemeClr val="bg1"/>
                </a:solidFill>
                <a:cs typeface="Arial Black" panose="020B0604020202020204" pitchFamily="34" charset="0"/>
              </a:rPr>
              <a:t> or online via single sign-on access through myCigna.com and </a:t>
            </a:r>
            <a:r>
              <a:rPr lang="en-US" sz="1200" dirty="0" err="1" smtClean="0">
                <a:solidFill>
                  <a:schemeClr val="bg1"/>
                </a:solidFill>
                <a:cs typeface="Arial Black" panose="020B0604020202020204" pitchFamily="34" charset="0"/>
              </a:rPr>
              <a:t>myCigna</a:t>
            </a:r>
            <a:r>
              <a:rPr lang="en-US" sz="1200" dirty="0" smtClean="0">
                <a:solidFill>
                  <a:schemeClr val="bg1"/>
                </a:solidFill>
                <a:cs typeface="Arial Black" panose="020B0604020202020204" pitchFamily="34" charset="0"/>
              </a:rPr>
              <a:t> App</a:t>
            </a:r>
          </a:p>
          <a:p>
            <a:endParaRPr lang="en-US" sz="1200" dirty="0" smtClean="0">
              <a:solidFill>
                <a:schemeClr val="bg1"/>
              </a:solidFill>
              <a:cs typeface="Arial Black" panose="020B0604020202020204" pitchFamily="34" charset="0"/>
            </a:endParaRPr>
          </a:p>
          <a:p>
            <a:r>
              <a:rPr lang="en-US" sz="1200" b="0" i="0" u="none" strike="noStrike" kern="1200" baseline="0" dirty="0" smtClean="0">
                <a:solidFill>
                  <a:schemeClr val="tx1"/>
                </a:solidFill>
                <a:latin typeface="Arial" panose="020B0604020202020204" pitchFamily="34" charset="0"/>
                <a:ea typeface="MS PGothic" pitchFamily="34" charset="-128"/>
                <a:cs typeface="Arial" panose="020B0604020202020204" pitchFamily="34" charset="0"/>
              </a:rPr>
              <a:t>In addition to MDLIVE Behavioral, employees still have access to video-based counseling through the Cigna Behavioral Health network. They search the directory on </a:t>
            </a:r>
            <a:r>
              <a:rPr lang="en-US" sz="1200" b="1" i="0" u="none" strike="noStrike" kern="1200" baseline="0" dirty="0" smtClean="0">
                <a:solidFill>
                  <a:schemeClr val="tx1"/>
                </a:solidFill>
                <a:latin typeface="Arial" panose="020B0604020202020204" pitchFamily="34" charset="0"/>
                <a:ea typeface="MS PGothic" pitchFamily="34" charset="-128"/>
                <a:cs typeface="Arial" panose="020B0604020202020204" pitchFamily="34" charset="0"/>
              </a:rPr>
              <a:t>myCigna.com, </a:t>
            </a:r>
            <a:r>
              <a:rPr lang="en-US" sz="1200" b="0" i="0" u="none" strike="noStrike" kern="1200" baseline="0" dirty="0" smtClean="0">
                <a:solidFill>
                  <a:schemeClr val="tx1"/>
                </a:solidFill>
                <a:latin typeface="Arial" panose="020B0604020202020204" pitchFamily="34" charset="0"/>
                <a:ea typeface="MS PGothic" pitchFamily="34" charset="-128"/>
                <a:cs typeface="Arial" panose="020B0604020202020204" pitchFamily="34" charset="0"/>
              </a:rPr>
              <a:t>entering</a:t>
            </a:r>
            <a:r>
              <a:rPr lang="en-US" sz="1200" b="1" i="0" u="none" strike="noStrike" kern="1200" baseline="0" dirty="0" smtClean="0">
                <a:solidFill>
                  <a:schemeClr val="tx1"/>
                </a:solidFill>
                <a:latin typeface="Arial" panose="020B0604020202020204" pitchFamily="34" charset="0"/>
                <a:ea typeface="MS PGothic" pitchFamily="34" charset="-128"/>
                <a:cs typeface="Arial" panose="020B0604020202020204" pitchFamily="34" charset="0"/>
              </a:rPr>
              <a:t> </a:t>
            </a:r>
            <a:r>
              <a:rPr lang="en-US" sz="1200" b="0" i="0" u="none" strike="noStrike" kern="1200" baseline="0" dirty="0" smtClean="0">
                <a:solidFill>
                  <a:schemeClr val="tx1"/>
                </a:solidFill>
                <a:latin typeface="Arial" panose="020B0604020202020204" pitchFamily="34" charset="0"/>
                <a:ea typeface="MS PGothic" pitchFamily="34" charset="-128"/>
                <a:cs typeface="Arial" panose="020B0604020202020204" pitchFamily="34" charset="0"/>
              </a:rPr>
              <a:t>“Virtual counselor” under doctor by type and  call the number on their Cigna ID card 24/7 to make an appointment.</a:t>
            </a:r>
            <a:endParaRPr lang="en-US" sz="1100" dirty="0" smtClean="0">
              <a:solidFill>
                <a:schemeClr val="bg1"/>
              </a:solidFill>
              <a:cs typeface="Arial Black" panose="020B0604020202020204" pitchFamily="34" charset="0"/>
            </a:endParaRPr>
          </a:p>
          <a:p>
            <a:pPr>
              <a:buNone/>
            </a:pPr>
            <a:endParaRPr lang="en-US" dirty="0" smtClean="0"/>
          </a:p>
          <a:p>
            <a:pPr>
              <a:buNone/>
            </a:pPr>
            <a:r>
              <a:rPr lang="en-US" dirty="0" smtClean="0"/>
              <a:t>Nothing is more important than your good health. </a:t>
            </a:r>
          </a:p>
          <a:p>
            <a:pPr>
              <a:buNone/>
            </a:pPr>
            <a:r>
              <a:rPr lang="en-US" dirty="0" smtClean="0"/>
              <a:t>That’s why there’s myCigna – your online home for assessment tools, plan management, medical updates and much more. On myCigna you can: </a:t>
            </a:r>
          </a:p>
          <a:p>
            <a:pPr>
              <a:buNone/>
            </a:pPr>
            <a:endParaRPr lang="en-US" dirty="0" smtClean="0"/>
          </a:p>
          <a:p>
            <a:pPr>
              <a:buNone/>
            </a:pPr>
            <a:r>
              <a:rPr lang="en-US" dirty="0" smtClean="0"/>
              <a:t>Find in-network doctors, dentists and medical services </a:t>
            </a:r>
          </a:p>
          <a:p>
            <a:pPr>
              <a:buNone/>
            </a:pPr>
            <a:r>
              <a:rPr lang="en-US" dirty="0" smtClean="0"/>
              <a:t>View ID card information </a:t>
            </a:r>
          </a:p>
          <a:p>
            <a:pPr>
              <a:buNone/>
            </a:pPr>
            <a:r>
              <a:rPr lang="en-US" dirty="0" smtClean="0"/>
              <a:t>Review your coverage </a:t>
            </a:r>
          </a:p>
          <a:p>
            <a:pPr>
              <a:buNone/>
            </a:pPr>
            <a:r>
              <a:rPr lang="en-US" dirty="0" smtClean="0"/>
              <a:t>Manage and track claims </a:t>
            </a:r>
          </a:p>
          <a:p>
            <a:pPr>
              <a:buNone/>
            </a:pPr>
            <a:r>
              <a:rPr lang="en-US" dirty="0" smtClean="0"/>
              <a:t>Order refills or talk with a pharmacist at Cigna Home Delivery </a:t>
            </a:r>
            <a:r>
              <a:rPr lang="en-US" dirty="0" err="1" smtClean="0"/>
              <a:t>PharmacySM</a:t>
            </a:r>
            <a:r>
              <a:rPr lang="en-US" dirty="0" smtClean="0"/>
              <a:t> </a:t>
            </a:r>
          </a:p>
          <a:p>
            <a:pPr>
              <a:buNone/>
            </a:pPr>
            <a:r>
              <a:rPr lang="en-US" dirty="0" smtClean="0"/>
              <a:t>Use our Prescription Drug Price Quote tool to compare real-time drug pricing specific to your plan </a:t>
            </a:r>
          </a:p>
          <a:p>
            <a:pPr>
              <a:buNone/>
            </a:pPr>
            <a:r>
              <a:rPr lang="en-US" dirty="0" smtClean="0"/>
              <a:t>Take your health assessment </a:t>
            </a:r>
          </a:p>
          <a:p>
            <a:pPr>
              <a:buNone/>
            </a:pPr>
            <a:r>
              <a:rPr lang="en-US" dirty="0" smtClean="0"/>
              <a:t>Compare cost and quality information for doctors and hospitals </a:t>
            </a:r>
          </a:p>
          <a:p>
            <a:pPr>
              <a:buNone/>
            </a:pPr>
            <a:r>
              <a:rPr lang="en-US" dirty="0" smtClean="0"/>
              <a:t>Access a variety of health and wellness tools and resources (Optional note: such as online programs that give you the convenience and flexibility of working on goals on your own time and in your own terms.  Example goals include eating better, enjoying exercise and feeling happier.)</a:t>
            </a:r>
          </a:p>
          <a:p>
            <a:pPr>
              <a:buNone/>
            </a:pPr>
            <a:r>
              <a:rPr lang="en-US" dirty="0" smtClean="0"/>
              <a:t>Sign up to receive alerts when new plan documents are available </a:t>
            </a:r>
          </a:p>
          <a:p>
            <a:pPr>
              <a:buNone/>
            </a:pPr>
            <a:r>
              <a:rPr lang="en-US" dirty="0" smtClean="0"/>
              <a:t>Track your account balances and deductible </a:t>
            </a:r>
          </a:p>
          <a:p>
            <a:pPr>
              <a:buNone/>
            </a:pPr>
            <a:endParaRPr lang="en-US" dirty="0" smtClean="0"/>
          </a:p>
          <a:p>
            <a:pPr>
              <a:buNone/>
            </a:pPr>
            <a:r>
              <a:rPr lang="en-US" dirty="0" smtClean="0"/>
              <a:t>You can also access myCigna on the go by downloading the myCigna App.* </a:t>
            </a:r>
          </a:p>
          <a:p>
            <a:endParaRPr lang="en-US" dirty="0"/>
          </a:p>
        </p:txBody>
      </p:sp>
      <p:sp>
        <p:nvSpPr>
          <p:cNvPr id="4" name="Slide Number Placeholder 3"/>
          <p:cNvSpPr>
            <a:spLocks noGrp="1"/>
          </p:cNvSpPr>
          <p:nvPr>
            <p:ph type="sldNum" sz="quarter" idx="10"/>
          </p:nvPr>
        </p:nvSpPr>
        <p:spPr/>
        <p:txBody>
          <a:bodyPr/>
          <a:lstStyle/>
          <a:p>
            <a:fld id="{DECE3B9E-6574-462E-B6D1-39C8693FFF93}" type="slidenum">
              <a:rPr lang="en-US" altLang="en-US" smtClean="0"/>
              <a:pPr/>
              <a:t>28</a:t>
            </a:fld>
            <a:endParaRPr lang="en-US" altLang="en-US"/>
          </a:p>
        </p:txBody>
      </p:sp>
    </p:spTree>
    <p:extLst>
      <p:ext uri="{BB962C8B-B14F-4D97-AF65-F5344CB8AC3E}">
        <p14:creationId xmlns:p14="http://schemas.microsoft.com/office/powerpoint/2010/main" val="30525307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Call the 24-hour Health Information Line (24 hours a day, seven days a week) to speak with a nurse who is ready to provide information and help answer your health questions. This toll-free number is printed on the back of your Cigna ID card.</a:t>
            </a:r>
          </a:p>
          <a:p>
            <a:r>
              <a:rPr lang="en-US" dirty="0" smtClean="0"/>
              <a:t>Get information to help you decide where and when you should get treatment.</a:t>
            </a:r>
          </a:p>
          <a:p>
            <a:r>
              <a:rPr lang="en-US" dirty="0" smtClean="0"/>
              <a:t>Need general health information or have a specific health concern.</a:t>
            </a:r>
          </a:p>
          <a:p>
            <a:r>
              <a:rPr lang="en-US" dirty="0" smtClean="0"/>
              <a:t>You can also listen to hundreds of podcasts to help you stay informed about your health.</a:t>
            </a:r>
          </a:p>
          <a:p>
            <a:endParaRPr lang="en-US" dirty="0" smtClean="0"/>
          </a:p>
          <a:p>
            <a:r>
              <a:rPr lang="en-US" dirty="0" smtClean="0"/>
              <a:t>Select a topic and download podcasts to your mobile device* or listen via live-stream on your computer via myCigna.com. </a:t>
            </a:r>
          </a:p>
        </p:txBody>
      </p:sp>
      <p:sp>
        <p:nvSpPr>
          <p:cNvPr id="4" name="Slide Number Placeholder 3"/>
          <p:cNvSpPr>
            <a:spLocks noGrp="1"/>
          </p:cNvSpPr>
          <p:nvPr>
            <p:ph type="sldNum" sz="quarter" idx="10"/>
          </p:nvPr>
        </p:nvSpPr>
        <p:spPr/>
        <p:txBody>
          <a:bodyPr/>
          <a:lstStyle/>
          <a:p>
            <a:fld id="{DECE3B9E-6574-462E-B6D1-39C8693FFF93}" type="slidenum">
              <a:rPr lang="en-US" altLang="en-US" smtClean="0"/>
              <a:pPr/>
              <a:t>29</a:t>
            </a:fld>
            <a:endParaRPr lang="en-US" altLang="en-US"/>
          </a:p>
        </p:txBody>
      </p:sp>
    </p:spTree>
    <p:extLst>
      <p:ext uri="{BB962C8B-B14F-4D97-AF65-F5344CB8AC3E}">
        <p14:creationId xmlns:p14="http://schemas.microsoft.com/office/powerpoint/2010/main" val="19998771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smtClean="0"/>
              <a:t>Just use your Cigna ID card when you pay and let the savings begin.</a:t>
            </a:r>
            <a:endParaRPr lang="en-US" dirty="0"/>
          </a:p>
        </p:txBody>
      </p:sp>
      <p:sp>
        <p:nvSpPr>
          <p:cNvPr id="4" name="Slide Number Placeholder 3"/>
          <p:cNvSpPr>
            <a:spLocks noGrp="1"/>
          </p:cNvSpPr>
          <p:nvPr>
            <p:ph type="sldNum" sz="quarter" idx="10"/>
          </p:nvPr>
        </p:nvSpPr>
        <p:spPr/>
        <p:txBody>
          <a:bodyPr/>
          <a:lstStyle/>
          <a:p>
            <a:fld id="{DECE3B9E-6574-462E-B6D1-39C8693FFF93}" type="slidenum">
              <a:rPr lang="en-US" altLang="en-US" smtClean="0"/>
              <a:pPr/>
              <a:t>30</a:t>
            </a:fld>
            <a:endParaRPr lang="en-US" altLang="en-US"/>
          </a:p>
        </p:txBody>
      </p:sp>
    </p:spTree>
    <p:extLst>
      <p:ext uri="{BB962C8B-B14F-4D97-AF65-F5344CB8AC3E}">
        <p14:creationId xmlns:p14="http://schemas.microsoft.com/office/powerpoint/2010/main" val="392069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CE3B9E-6574-462E-B6D1-39C8693FFF93}" type="slidenum">
              <a:rPr lang="en-US" altLang="en-US" smtClean="0"/>
              <a:pPr/>
              <a:t>32</a:t>
            </a:fld>
            <a:endParaRPr lang="en-US" altLang="en-US"/>
          </a:p>
        </p:txBody>
      </p:sp>
    </p:spTree>
    <p:extLst>
      <p:ext uri="{BB962C8B-B14F-4D97-AF65-F5344CB8AC3E}">
        <p14:creationId xmlns:p14="http://schemas.microsoft.com/office/powerpoint/2010/main" val="1979738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CE3B9E-6574-462E-B6D1-39C8693FFF93}" type="slidenum">
              <a:rPr lang="en-US" altLang="en-US" smtClean="0"/>
              <a:pPr/>
              <a:t>2</a:t>
            </a:fld>
            <a:endParaRPr lang="en-US" altLang="en-US" dirty="0"/>
          </a:p>
        </p:txBody>
      </p:sp>
    </p:spTree>
    <p:extLst>
      <p:ext uri="{BB962C8B-B14F-4D97-AF65-F5344CB8AC3E}">
        <p14:creationId xmlns:p14="http://schemas.microsoft.com/office/powerpoint/2010/main" val="197564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5EF75F0-5A52-1043-B4E5-9F876D484273}" type="slidenum">
              <a:rPr lang="en-US" smtClean="0"/>
              <a:pPr>
                <a:defRPr/>
              </a:pPr>
              <a:t>5</a:t>
            </a:fld>
            <a:endParaRPr lang="en-US"/>
          </a:p>
        </p:txBody>
      </p:sp>
    </p:spTree>
    <p:extLst>
      <p:ext uri="{BB962C8B-B14F-4D97-AF65-F5344CB8AC3E}">
        <p14:creationId xmlns:p14="http://schemas.microsoft.com/office/powerpoint/2010/main" val="1040630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CE3B9E-6574-462E-B6D1-39C8693FFF93}" type="slidenum">
              <a:rPr lang="en-US" altLang="en-US" smtClean="0"/>
              <a:pPr/>
              <a:t>6</a:t>
            </a:fld>
            <a:endParaRPr lang="en-US" altLang="en-US"/>
          </a:p>
        </p:txBody>
      </p:sp>
    </p:spTree>
    <p:extLst>
      <p:ext uri="{BB962C8B-B14F-4D97-AF65-F5344CB8AC3E}">
        <p14:creationId xmlns:p14="http://schemas.microsoft.com/office/powerpoint/2010/main" val="1821322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ECE3B9E-6574-462E-B6D1-39C8693FFF93}" type="slidenum">
              <a:rPr lang="en-US" altLang="en-US" smtClean="0">
                <a:solidFill>
                  <a:prstClr val="black"/>
                </a:solidFill>
              </a:rPr>
              <a:pPr/>
              <a:t>13</a:t>
            </a:fld>
            <a:endParaRPr lang="en-US" altLang="en-US" dirty="0">
              <a:solidFill>
                <a:prstClr val="black"/>
              </a:solidFill>
            </a:endParaRPr>
          </a:p>
        </p:txBody>
      </p:sp>
      <p:sp>
        <p:nvSpPr>
          <p:cNvPr id="3" name="Date Placeholder 2"/>
          <p:cNvSpPr>
            <a:spLocks noGrp="1"/>
          </p:cNvSpPr>
          <p:nvPr>
            <p:ph type="dt" idx="11"/>
          </p:nvPr>
        </p:nvSpPr>
        <p:spPr/>
        <p:txBody>
          <a:bodyPr/>
          <a:lstStyle/>
          <a:p>
            <a:fld id="{EDAB9ED0-E940-41AF-B1D6-3E6CBF285E12}" type="datetime1">
              <a:rPr lang="en-US" altLang="en-US" smtClean="0">
                <a:solidFill>
                  <a:prstClr val="black"/>
                </a:solidFill>
              </a:rPr>
              <a:pPr/>
              <a:t>2/4/2020</a:t>
            </a:fld>
            <a:endParaRPr lang="en-US" altLang="en-US" dirty="0">
              <a:solidFill>
                <a:prstClr val="black"/>
              </a:solidFill>
            </a:endParaRPr>
          </a:p>
        </p:txBody>
      </p:sp>
      <p:sp>
        <p:nvSpPr>
          <p:cNvPr id="5" name="Header Placeholder 4"/>
          <p:cNvSpPr>
            <a:spLocks noGrp="1"/>
          </p:cNvSpPr>
          <p:nvPr>
            <p:ph type="hdr" sz="quarter" idx="12"/>
          </p:nvPr>
        </p:nvSpPr>
        <p:spPr/>
        <p:txBody>
          <a:bodyPr/>
          <a:lstStyle/>
          <a:p>
            <a:pPr>
              <a:defRPr/>
            </a:pPr>
            <a:r>
              <a:rPr lang="en-US" dirty="0" smtClean="0">
                <a:solidFill>
                  <a:prstClr val="black"/>
                </a:solidFill>
              </a:rPr>
              <a:t>2017 NA Market Message Health Matters Pres. -  For Internal Use Only</a:t>
            </a:r>
            <a:endParaRPr lang="en-US" dirty="0">
              <a:solidFill>
                <a:prstClr val="black"/>
              </a:solidFill>
            </a:endParaRPr>
          </a:p>
        </p:txBody>
      </p:sp>
      <p:sp>
        <p:nvSpPr>
          <p:cNvPr id="6" name="Notes Placeholder 5"/>
          <p:cNvSpPr>
            <a:spLocks noGrp="1"/>
          </p:cNvSpPr>
          <p:nvPr>
            <p:ph type="body" sz="quarter" idx="13"/>
          </p:nvPr>
        </p:nvSpPr>
        <p:spPr/>
        <p:txBody>
          <a:bodyPr/>
          <a:lstStyle/>
          <a:p>
            <a:pPr marL="232930" indent="-232930">
              <a:buAutoNum type="arabicParenR"/>
            </a:pPr>
            <a:endParaRPr lang="en-US" dirty="0"/>
          </a:p>
        </p:txBody>
      </p:sp>
    </p:spTree>
    <p:extLst>
      <p:ext uri="{BB962C8B-B14F-4D97-AF65-F5344CB8AC3E}">
        <p14:creationId xmlns:p14="http://schemas.microsoft.com/office/powerpoint/2010/main" val="3585970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smtClean="0"/>
          </a:p>
        </p:txBody>
      </p:sp>
      <p:sp>
        <p:nvSpPr>
          <p:cNvPr id="4" name="Slide Number Placeholder 3"/>
          <p:cNvSpPr>
            <a:spLocks noGrp="1"/>
          </p:cNvSpPr>
          <p:nvPr>
            <p:ph type="sldNum" sz="quarter" idx="10"/>
          </p:nvPr>
        </p:nvSpPr>
        <p:spPr/>
        <p:txBody>
          <a:bodyPr/>
          <a:lstStyle/>
          <a:p>
            <a:fld id="{DECE3B9E-6574-462E-B6D1-39C8693FFF93}" type="slidenum">
              <a:rPr lang="en-US" altLang="en-US" smtClean="0">
                <a:solidFill>
                  <a:prstClr val="black"/>
                </a:solidFill>
              </a:rPr>
              <a:pPr/>
              <a:t>16</a:t>
            </a:fld>
            <a:endParaRPr lang="en-US" altLang="en-US" dirty="0">
              <a:solidFill>
                <a:prstClr val="black"/>
              </a:solidFill>
            </a:endParaRPr>
          </a:p>
        </p:txBody>
      </p:sp>
    </p:spTree>
    <p:extLst>
      <p:ext uri="{BB962C8B-B14F-4D97-AF65-F5344CB8AC3E}">
        <p14:creationId xmlns:p14="http://schemas.microsoft.com/office/powerpoint/2010/main" val="311948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t>Your health plan covers specific preventive care services. Even when you’re in the best shape of your life, a serious condition without any symptoms may but your health at risk. In order to get healthy and stay that way, your plan includes coverage for eligible preventive care services at no additional cost when they’re provided in-network. This means that no money is taken from your account and</a:t>
            </a:r>
            <a:r>
              <a:rPr lang="en-US" sz="1200" baseline="0" dirty="0" smtClean="0"/>
              <a:t> you don’t have to pay out-of-pocket costs at points of service.</a:t>
            </a:r>
            <a:endParaRPr lang="en-US" sz="1200" dirty="0" smtClean="0"/>
          </a:p>
          <a:p>
            <a:pPr marL="0" indent="0">
              <a:buNone/>
            </a:pPr>
            <a:endParaRPr lang="en-US" sz="1200" dirty="0" smtClean="0"/>
          </a:p>
          <a:p>
            <a:pPr marL="0" indent="0">
              <a:buNone/>
            </a:pPr>
            <a:r>
              <a:rPr lang="en-US" sz="1200" dirty="0" smtClean="0"/>
              <a:t>These</a:t>
            </a:r>
            <a:r>
              <a:rPr lang="en-US" sz="1200" baseline="0" dirty="0" smtClean="0"/>
              <a:t> services can help prevent certain illnesses and health conditions from happening and also detect health problems at early stages, when they’re easier to treat. Examples include, but are not limited to:</a:t>
            </a:r>
          </a:p>
          <a:p>
            <a:pPr marL="171450" indent="-171450">
              <a:buFont typeface="Arial" panose="020B0604020202020204" pitchFamily="34" charset="0"/>
              <a:buChar char="•"/>
            </a:pPr>
            <a:r>
              <a:rPr lang="en-US" sz="1200" baseline="0" dirty="0" smtClean="0"/>
              <a:t>Screenings for blood pressure, cholesterol, and diabetes</a:t>
            </a:r>
          </a:p>
          <a:p>
            <a:pPr marL="171450" indent="-171450">
              <a:buFont typeface="Arial" panose="020B0604020202020204" pitchFamily="34" charset="0"/>
              <a:buChar char="•"/>
            </a:pPr>
            <a:r>
              <a:rPr lang="en-US" sz="1200" baseline="0" dirty="0" smtClean="0"/>
              <a:t>Screenings for colon/rectal cancer</a:t>
            </a:r>
          </a:p>
          <a:p>
            <a:pPr marL="171450" indent="-171450">
              <a:buFont typeface="Arial" panose="020B0604020202020204" pitchFamily="34" charset="0"/>
              <a:buChar char="•"/>
            </a:pPr>
            <a:r>
              <a:rPr lang="en-US" sz="1200" baseline="0" dirty="0" smtClean="0"/>
              <a:t>Clinical breast exams and mammograms</a:t>
            </a:r>
          </a:p>
          <a:p>
            <a:pPr marL="171450" indent="-171450">
              <a:buFont typeface="Arial" panose="020B0604020202020204" pitchFamily="34" charset="0"/>
              <a:buChar char="•"/>
            </a:pPr>
            <a:r>
              <a:rPr lang="en-US" sz="1200" baseline="0" dirty="0" smtClean="0"/>
              <a:t>Pap tests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ECE3B9E-6574-462E-B6D1-39C8693FFF93}" type="slidenum">
              <a:rPr lang="en-US" altLang="en-US" smtClean="0"/>
              <a:pPr/>
              <a:t>17</a:t>
            </a:fld>
            <a:endParaRPr lang="en-US" altLang="en-US" dirty="0"/>
          </a:p>
        </p:txBody>
      </p:sp>
    </p:spTree>
    <p:extLst>
      <p:ext uri="{BB962C8B-B14F-4D97-AF65-F5344CB8AC3E}">
        <p14:creationId xmlns:p14="http://schemas.microsoft.com/office/powerpoint/2010/main" val="284930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rgbClr val="39B44A"/>
                </a:solidFill>
              </a:rPr>
              <a:t>Preventive care</a:t>
            </a:r>
            <a:r>
              <a:rPr lang="en-US" dirty="0" smtClean="0"/>
              <a:t> is given to you when you're symptom free and have no reason to believe you might be unhealthy. </a:t>
            </a:r>
            <a:r>
              <a:rPr lang="en-US" b="1" dirty="0" smtClean="0">
                <a:solidFill>
                  <a:srgbClr val="39B44A"/>
                </a:solidFill>
              </a:rPr>
              <a:t>Preventive care</a:t>
            </a:r>
            <a:r>
              <a:rPr lang="en-US" dirty="0" smtClean="0"/>
              <a:t> is often given as part of a routine physical or checkup. </a:t>
            </a:r>
          </a:p>
          <a:p>
            <a:endParaRPr lang="en-US" b="1" dirty="0" smtClean="0"/>
          </a:p>
          <a:p>
            <a:r>
              <a:rPr lang="en-US" b="1" dirty="0" smtClean="0">
                <a:solidFill>
                  <a:srgbClr val="39B44A"/>
                </a:solidFill>
              </a:rPr>
              <a:t>Diagnostic care</a:t>
            </a:r>
            <a:r>
              <a:rPr lang="en-US" dirty="0" smtClean="0"/>
              <a:t> is what you receive when you have symptoms or risk factors and your doctor wants to </a:t>
            </a:r>
            <a:r>
              <a:rPr lang="en-US" b="1" dirty="0" smtClean="0">
                <a:solidFill>
                  <a:srgbClr val="39B44A"/>
                </a:solidFill>
              </a:rPr>
              <a:t>diagnose</a:t>
            </a:r>
            <a:r>
              <a:rPr lang="en-US" dirty="0" smtClean="0"/>
              <a:t> them.</a:t>
            </a:r>
          </a:p>
          <a:p>
            <a:pPr lvl="1"/>
            <a:r>
              <a:rPr lang="en-US" altLang="en-US" b="1" dirty="0" smtClean="0">
                <a:solidFill>
                  <a:srgbClr val="39B44A"/>
                </a:solidFill>
                <a:latin typeface="Arial" pitchFamily="34" charset="0"/>
                <a:cs typeface="Arial" pitchFamily="34" charset="0"/>
              </a:rPr>
              <a:t>Example</a:t>
            </a:r>
            <a:r>
              <a:rPr lang="en-US" altLang="en-US" dirty="0" smtClean="0">
                <a:latin typeface="Arial" pitchFamily="34" charset="0"/>
                <a:cs typeface="Arial" pitchFamily="34" charset="0"/>
              </a:rPr>
              <a:t>: If you go in for a routine colonoscopy and the doctor finds a polyp, the doctor should bill the preventive diagnosis as primary reason for treatment and polyp removal as secondary. </a:t>
            </a:r>
          </a:p>
          <a:p>
            <a:pPr lvl="1"/>
            <a:endParaRPr lang="en-US" altLang="en-US" dirty="0" smtClean="0">
              <a:latin typeface="Arial" pitchFamily="34" charset="0"/>
              <a:cs typeface="Arial" pitchFamily="34" charset="0"/>
            </a:endParaRPr>
          </a:p>
          <a:p>
            <a:pPr lvl="1"/>
            <a:r>
              <a:rPr lang="en-US" altLang="en-US" b="1" dirty="0" smtClean="0">
                <a:latin typeface="Arial" pitchFamily="34" charset="0"/>
                <a:cs typeface="Arial" pitchFamily="34" charset="0"/>
              </a:rPr>
              <a:t>Breast Ultrasounds </a:t>
            </a:r>
            <a:r>
              <a:rPr lang="en-US" altLang="en-US" dirty="0" smtClean="0">
                <a:latin typeface="Arial" pitchFamily="34" charset="0"/>
                <a:cs typeface="Arial" pitchFamily="34" charset="0"/>
              </a:rPr>
              <a:t>– 3D mammograms covered and Ultrasounds</a:t>
            </a:r>
            <a:r>
              <a:rPr lang="en-US" altLang="en-US" baseline="0" dirty="0" smtClean="0">
                <a:latin typeface="Arial" pitchFamily="34" charset="0"/>
                <a:cs typeface="Arial" pitchFamily="34" charset="0"/>
              </a:rPr>
              <a:t> (Dense breast ultrasound) covered if coded as preventive. (Note: Because of low deductible customers didn’t realized they were being charge because it was covered at 100%). If coded as diagnostic will be covered as diagnostic and deductible will apply.  </a:t>
            </a:r>
            <a:r>
              <a:rPr lang="en-US" altLang="en-US" dirty="0" smtClean="0">
                <a:latin typeface="Arial" pitchFamily="34" charset="0"/>
                <a:cs typeface="Arial" pitchFamily="34" charset="0"/>
              </a:rPr>
              <a:t> </a:t>
            </a:r>
          </a:p>
          <a:p>
            <a:pPr marL="230187" lvl="1" indent="0">
              <a:buNone/>
            </a:pPr>
            <a:endParaRPr lang="en-US" altLang="en-US" dirty="0" smtClean="0">
              <a:latin typeface="Arial" pitchFamily="34" charset="0"/>
              <a:cs typeface="Arial" pitchFamily="34" charset="0"/>
            </a:endParaRPr>
          </a:p>
          <a:p>
            <a:r>
              <a:rPr lang="en-US" altLang="en-US" dirty="0" smtClean="0">
                <a:latin typeface="Arial" pitchFamily="34" charset="0"/>
                <a:cs typeface="Arial" pitchFamily="34" charset="0"/>
              </a:rPr>
              <a:t>Remember to be an conscious healthcare consumer. Keep an open line of communication between you and your doctors. Don’t hesitate to ask how a procedure might be coded, or if it considered preventive. </a:t>
            </a:r>
            <a:endParaRPr lang="en-US" dirty="0" smtClean="0"/>
          </a:p>
          <a:p>
            <a:endParaRPr lang="en-US" dirty="0"/>
          </a:p>
        </p:txBody>
      </p:sp>
      <p:sp>
        <p:nvSpPr>
          <p:cNvPr id="4" name="Slide Number Placeholder 3"/>
          <p:cNvSpPr>
            <a:spLocks noGrp="1"/>
          </p:cNvSpPr>
          <p:nvPr>
            <p:ph type="sldNum" sz="quarter" idx="10"/>
          </p:nvPr>
        </p:nvSpPr>
        <p:spPr/>
        <p:txBody>
          <a:bodyPr/>
          <a:lstStyle/>
          <a:p>
            <a:fld id="{DECE3B9E-6574-462E-B6D1-39C8693FFF93}" type="slidenum">
              <a:rPr lang="en-US" altLang="en-US" smtClean="0"/>
              <a:pPr/>
              <a:t>18</a:t>
            </a:fld>
            <a:endParaRPr lang="en-US" altLang="en-US"/>
          </a:p>
        </p:txBody>
      </p:sp>
    </p:spTree>
    <p:extLst>
      <p:ext uri="{BB962C8B-B14F-4D97-AF65-F5344CB8AC3E}">
        <p14:creationId xmlns:p14="http://schemas.microsoft.com/office/powerpoint/2010/main" val="2680540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smtClean="0"/>
          </a:p>
        </p:txBody>
      </p:sp>
      <p:sp>
        <p:nvSpPr>
          <p:cNvPr id="4" name="Slide Number Placeholder 3"/>
          <p:cNvSpPr>
            <a:spLocks noGrp="1"/>
          </p:cNvSpPr>
          <p:nvPr>
            <p:ph type="sldNum" sz="quarter" idx="10"/>
          </p:nvPr>
        </p:nvSpPr>
        <p:spPr/>
        <p:txBody>
          <a:bodyPr/>
          <a:lstStyle/>
          <a:p>
            <a:fld id="{DECE3B9E-6574-462E-B6D1-39C8693FFF93}" type="slidenum">
              <a:rPr lang="en-US" altLang="en-US" smtClean="0">
                <a:solidFill>
                  <a:prstClr val="black"/>
                </a:solidFill>
              </a:rPr>
              <a:pPr/>
              <a:t>19</a:t>
            </a:fld>
            <a:endParaRPr lang="en-US" altLang="en-US" dirty="0">
              <a:solidFill>
                <a:prstClr val="black"/>
              </a:solidFill>
            </a:endParaRPr>
          </a:p>
        </p:txBody>
      </p:sp>
    </p:spTree>
    <p:extLst>
      <p:ext uri="{BB962C8B-B14F-4D97-AF65-F5344CB8AC3E}">
        <p14:creationId xmlns:p14="http://schemas.microsoft.com/office/powerpoint/2010/main" val="37080659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0" y="409575"/>
            <a:ext cx="9144000" cy="3826860"/>
          </a:xfrm>
          <a:solidFill>
            <a:schemeClr val="bg1">
              <a:lumMod val="95000"/>
            </a:schemeClr>
          </a:solidFill>
        </p:spPr>
        <p:txBody>
          <a:bodyPr/>
          <a:lstStyle>
            <a:lvl1pPr>
              <a:defRPr/>
            </a:lvl1pPr>
          </a:lstStyle>
          <a:p>
            <a:r>
              <a:rPr lang="en-US" dirty="0" smtClean="0"/>
              <a:t>Click on box / use insert picture /  then use crop tool to position or enlarge in box</a:t>
            </a:r>
            <a:endParaRPr lang="en-US" dirty="0"/>
          </a:p>
        </p:txBody>
      </p:sp>
      <p:sp>
        <p:nvSpPr>
          <p:cNvPr id="10242" name="Title Placeholder 1"/>
          <p:cNvSpPr>
            <a:spLocks noGrp="1"/>
          </p:cNvSpPr>
          <p:nvPr>
            <p:ph type="ctrTitle"/>
          </p:nvPr>
        </p:nvSpPr>
        <p:spPr>
          <a:xfrm>
            <a:off x="457200" y="1351068"/>
            <a:ext cx="4535905" cy="1065718"/>
          </a:xfrm>
          <a:prstGeom prst="rect">
            <a:avLst/>
          </a:prstGeom>
        </p:spPr>
        <p:txBody>
          <a:bodyPr anchor="ctr"/>
          <a:lstStyle>
            <a:lvl1pPr>
              <a:lnSpc>
                <a:spcPts val="3300"/>
              </a:lnSpc>
              <a:defRPr sz="3200" b="1" cap="all" baseline="0">
                <a:solidFill>
                  <a:srgbClr val="FFFFFF"/>
                </a:solidFill>
                <a:latin typeface="Arial" charset="0"/>
              </a:defRPr>
            </a:lvl1pPr>
          </a:lstStyle>
          <a:p>
            <a:r>
              <a:rPr lang="en-US" dirty="0" smtClean="0"/>
              <a:t>Click to edit Master title style</a:t>
            </a:r>
            <a:endParaRPr lang="en-US" dirty="0"/>
          </a:p>
        </p:txBody>
      </p:sp>
      <p:sp>
        <p:nvSpPr>
          <p:cNvPr id="10243" name="Text Placeholder 2"/>
          <p:cNvSpPr>
            <a:spLocks noGrp="1"/>
          </p:cNvSpPr>
          <p:nvPr>
            <p:ph type="subTitle" idx="1" hasCustomPrompt="1"/>
          </p:nvPr>
        </p:nvSpPr>
        <p:spPr>
          <a:xfrm>
            <a:off x="457200" y="2465996"/>
            <a:ext cx="4535904" cy="628630"/>
          </a:xfrm>
        </p:spPr>
        <p:txBody>
          <a:bodyPr anchor="ctr"/>
          <a:lstStyle>
            <a:lvl1pPr marL="0" indent="0">
              <a:lnSpc>
                <a:spcPts val="2000"/>
              </a:lnSpc>
              <a:buFont typeface="Arial" charset="0"/>
              <a:buNone/>
              <a:defRPr sz="1800" b="0">
                <a:solidFill>
                  <a:schemeClr val="bg1"/>
                </a:solidFill>
                <a:latin typeface="Arial" charset="0"/>
              </a:defRPr>
            </a:lvl1pPr>
          </a:lstStyle>
          <a:p>
            <a:r>
              <a:rPr lang="en-US" dirty="0" smtClean="0"/>
              <a:t>Click to edit master subtitle style</a:t>
            </a:r>
            <a:endParaRPr lang="en-US" dirty="0"/>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r="55752"/>
          <a:stretch/>
        </p:blipFill>
        <p:spPr>
          <a:xfrm>
            <a:off x="6880225" y="4314889"/>
            <a:ext cx="2046288" cy="850899"/>
          </a:xfrm>
          <a:prstGeom prst="rect">
            <a:avLst/>
          </a:prstGeom>
        </p:spPr>
      </p:pic>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l="44659" t="30410" r="-6860" b="10635"/>
          <a:stretch/>
        </p:blipFill>
        <p:spPr>
          <a:xfrm>
            <a:off x="377825" y="4578413"/>
            <a:ext cx="2876549" cy="501650"/>
          </a:xfrm>
          <a:prstGeom prst="rect">
            <a:avLst/>
          </a:prstGeom>
        </p:spPr>
      </p:pic>
    </p:spTree>
    <p:extLst>
      <p:ext uri="{BB962C8B-B14F-4D97-AF65-F5344CB8AC3E}">
        <p14:creationId xmlns:p14="http://schemas.microsoft.com/office/powerpoint/2010/main" val="290029277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2438" y="205979"/>
            <a:ext cx="8229600" cy="484584"/>
          </a:xfrm>
        </p:spPr>
        <p:txBody>
          <a:bodyPr/>
          <a:lstStyle>
            <a:lvl1pPr>
              <a:defRPr sz="1500" cap="none">
                <a:solidFill>
                  <a:srgbClr val="0065A6"/>
                </a:solidFill>
              </a:defRPr>
            </a:lvl1pPr>
          </a:lstStyle>
          <a:p>
            <a:r>
              <a:rPr lang="en-US" dirty="0" smtClean="0"/>
              <a:t>Click to edit master title style</a:t>
            </a:r>
            <a:endParaRPr lang="en-US" dirty="0"/>
          </a:p>
        </p:txBody>
      </p:sp>
      <p:sp>
        <p:nvSpPr>
          <p:cNvPr id="3" name="Slide Number Placeholder 5"/>
          <p:cNvSpPr>
            <a:spLocks noGrp="1"/>
          </p:cNvSpPr>
          <p:nvPr>
            <p:ph type="sldNum" sz="quarter" idx="10"/>
          </p:nvPr>
        </p:nvSpPr>
        <p:spPr>
          <a:ln/>
        </p:spPr>
        <p:txBody>
          <a:bodyPr/>
          <a:lstStyle>
            <a:lvl1pPr>
              <a:defRPr/>
            </a:lvl1pPr>
          </a:lstStyle>
          <a:p>
            <a:fld id="{97C9F2F1-5B60-4828-8D48-CC3CA0267DF1}" type="slidenum">
              <a:rPr lang="en-US" altLang="en-US"/>
              <a:pPr/>
              <a:t>‹#›</a:t>
            </a:fld>
            <a:endParaRPr lang="en-US" altLang="en-US"/>
          </a:p>
        </p:txBody>
      </p:sp>
      <p:sp>
        <p:nvSpPr>
          <p:cNvPr id="4" name="Rectangle 7"/>
          <p:cNvSpPr>
            <a:spLocks noGrp="1" noChangeArrowheads="1"/>
          </p:cNvSpPr>
          <p:nvPr>
            <p:ph type="ftr" sz="quarter" idx="11"/>
          </p:nvPr>
        </p:nvSpPr>
        <p:spPr>
          <a:ln/>
        </p:spPr>
        <p:txBody>
          <a:bodyPr/>
          <a:lstStyle>
            <a:lvl1pPr>
              <a:defRPr/>
            </a:lvl1pPr>
          </a:lstStyle>
          <a:p>
            <a:r>
              <a:rPr lang="en-US" altLang="en-US" dirty="0" smtClean="0"/>
              <a:t>Confidential, unpublished property of Cigna. Do not duplicate or distribute. Use and distribution limited solely to authorized personnel. © 2019 Cigna</a:t>
            </a:r>
            <a:endParaRPr lang="en-US" altLang="en-US" dirty="0"/>
          </a:p>
        </p:txBody>
      </p:sp>
      <p:sp>
        <p:nvSpPr>
          <p:cNvPr id="6" name="Text Placeholder 2"/>
          <p:cNvSpPr>
            <a:spLocks noGrp="1"/>
          </p:cNvSpPr>
          <p:nvPr>
            <p:ph idx="1"/>
          </p:nvPr>
        </p:nvSpPr>
        <p:spPr bwMode="auto">
          <a:xfrm>
            <a:off x="457200" y="1200150"/>
            <a:ext cx="8229600" cy="320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 16 </a:t>
            </a:r>
            <a:r>
              <a:rPr lang="en-US" altLang="en-US" dirty="0" err="1" smtClean="0"/>
              <a:t>pt</a:t>
            </a:r>
            <a:endParaRPr lang="en-US" altLang="en-US" dirty="0" smtClean="0"/>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Tree>
    <p:extLst>
      <p:ext uri="{BB962C8B-B14F-4D97-AF65-F5344CB8AC3E}">
        <p14:creationId xmlns:p14="http://schemas.microsoft.com/office/powerpoint/2010/main" val="219491656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2438" y="205979"/>
            <a:ext cx="8229600" cy="484584"/>
          </a:xfrm>
        </p:spPr>
        <p:txBody>
          <a:bodyPr/>
          <a:lstStyle>
            <a:lvl1pPr>
              <a:defRPr sz="1500" cap="none">
                <a:solidFill>
                  <a:srgbClr val="0065A6"/>
                </a:solidFill>
              </a:defRPr>
            </a:lvl1pPr>
          </a:lstStyle>
          <a:p>
            <a:r>
              <a:rPr lang="en-US" dirty="0" smtClean="0"/>
              <a:t>Click to edit master title style</a:t>
            </a:r>
            <a:endParaRPr lang="en-US" dirty="0"/>
          </a:p>
        </p:txBody>
      </p:sp>
      <p:sp>
        <p:nvSpPr>
          <p:cNvPr id="3" name="Slide Number Placeholder 5"/>
          <p:cNvSpPr>
            <a:spLocks noGrp="1"/>
          </p:cNvSpPr>
          <p:nvPr>
            <p:ph type="sldNum" sz="quarter" idx="10"/>
          </p:nvPr>
        </p:nvSpPr>
        <p:spPr>
          <a:ln/>
        </p:spPr>
        <p:txBody>
          <a:bodyPr/>
          <a:lstStyle>
            <a:lvl1pPr>
              <a:defRPr/>
            </a:lvl1pPr>
          </a:lstStyle>
          <a:p>
            <a:fld id="{97C9F2F1-5B60-4828-8D48-CC3CA0267DF1}" type="slidenum">
              <a:rPr lang="en-US" altLang="en-US"/>
              <a:pPr/>
              <a:t>‹#›</a:t>
            </a:fld>
            <a:endParaRPr lang="en-US" altLang="en-US"/>
          </a:p>
        </p:txBody>
      </p:sp>
      <p:sp>
        <p:nvSpPr>
          <p:cNvPr id="4" name="Rectangle 7"/>
          <p:cNvSpPr>
            <a:spLocks noGrp="1" noChangeArrowheads="1"/>
          </p:cNvSpPr>
          <p:nvPr>
            <p:ph type="ftr" sz="quarter" idx="11"/>
          </p:nvPr>
        </p:nvSpPr>
        <p:spPr>
          <a:ln/>
        </p:spPr>
        <p:txBody>
          <a:bodyPr/>
          <a:lstStyle>
            <a:lvl1pPr>
              <a:defRPr/>
            </a:lvl1pPr>
          </a:lstStyle>
          <a:p>
            <a:r>
              <a:rPr lang="en-US" altLang="en-US" dirty="0" smtClean="0"/>
              <a:t>Confidential, unpublished property of Cigna. Do not duplicate or distribute. Use and distribution limited solely to authorized personnel. © 2019 Cigna</a:t>
            </a:r>
            <a:endParaRPr lang="en-US" altLang="en-US" dirty="0"/>
          </a:p>
        </p:txBody>
      </p:sp>
      <p:sp>
        <p:nvSpPr>
          <p:cNvPr id="6" name="Text Placeholder 2"/>
          <p:cNvSpPr>
            <a:spLocks noGrp="1"/>
          </p:cNvSpPr>
          <p:nvPr>
            <p:ph idx="1"/>
          </p:nvPr>
        </p:nvSpPr>
        <p:spPr bwMode="auto">
          <a:xfrm>
            <a:off x="457200" y="1200150"/>
            <a:ext cx="8229600" cy="320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 16 </a:t>
            </a:r>
            <a:r>
              <a:rPr lang="en-US" altLang="en-US" dirty="0" err="1" smtClean="0"/>
              <a:t>pt</a:t>
            </a:r>
            <a:endParaRPr lang="en-US" altLang="en-US" dirty="0" smtClean="0"/>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Tree>
    <p:extLst>
      <p:ext uri="{BB962C8B-B14F-4D97-AF65-F5344CB8AC3E}">
        <p14:creationId xmlns:p14="http://schemas.microsoft.com/office/powerpoint/2010/main" val="191417002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bwMode="auto">
          <a:xfrm rot="5400000">
            <a:off x="2923183" y="-2944614"/>
            <a:ext cx="3318272" cy="9174163"/>
          </a:xfrm>
          <a:prstGeom prst="rect">
            <a:avLst/>
          </a:prstGeom>
          <a:solidFill>
            <a:srgbClr val="002850"/>
          </a:solidFill>
          <a:ln w="349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00"/>
              </a:solidFill>
              <a:ea typeface="ＭＳ Ｐゴシック" pitchFamily="34" charset="-128"/>
            </a:endParaRPr>
          </a:p>
        </p:txBody>
      </p:sp>
      <p:sp>
        <p:nvSpPr>
          <p:cNvPr id="5" name="Rectangle 4"/>
          <p:cNvSpPr/>
          <p:nvPr userDrawn="1"/>
        </p:nvSpPr>
        <p:spPr bwMode="auto">
          <a:xfrm rot="5400000">
            <a:off x="4053880" y="-757039"/>
            <a:ext cx="1053703" cy="9170988"/>
          </a:xfrm>
          <a:prstGeom prst="rect">
            <a:avLst/>
          </a:prstGeom>
          <a:solidFill>
            <a:srgbClr val="0065A6"/>
          </a:solidFill>
          <a:ln w="349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00"/>
              </a:solidFill>
              <a:ea typeface="ＭＳ Ｐゴシック" pitchFamily="34" charset="-128"/>
            </a:endParaRPr>
          </a:p>
        </p:txBody>
      </p:sp>
      <p:sp>
        <p:nvSpPr>
          <p:cNvPr id="7" name="Text Placeholder 2"/>
          <p:cNvSpPr>
            <a:spLocks noGrp="1"/>
          </p:cNvSpPr>
          <p:nvPr>
            <p:ph type="subTitle" idx="1" hasCustomPrompt="1"/>
          </p:nvPr>
        </p:nvSpPr>
        <p:spPr>
          <a:xfrm>
            <a:off x="457200" y="3301603"/>
            <a:ext cx="7696200" cy="1053704"/>
          </a:xfrm>
        </p:spPr>
        <p:txBody>
          <a:bodyPr anchor="ctr"/>
          <a:lstStyle>
            <a:lvl1pPr marL="0" indent="0">
              <a:lnSpc>
                <a:spcPts val="2200"/>
              </a:lnSpc>
              <a:buFont typeface="Arial" charset="0"/>
              <a:buNone/>
              <a:defRPr sz="2000" b="0">
                <a:solidFill>
                  <a:schemeClr val="bg1"/>
                </a:solidFill>
                <a:latin typeface="Arial" charset="0"/>
              </a:defRPr>
            </a:lvl1pPr>
          </a:lstStyle>
          <a:p>
            <a:r>
              <a:rPr lang="en-US" dirty="0" smtClean="0"/>
              <a:t>Click to edit master subtitle style</a:t>
            </a:r>
            <a:endParaRPr lang="en-US" dirty="0"/>
          </a:p>
        </p:txBody>
      </p:sp>
      <p:sp>
        <p:nvSpPr>
          <p:cNvPr id="8" name="Title Placeholder 1"/>
          <p:cNvSpPr>
            <a:spLocks noGrp="1"/>
          </p:cNvSpPr>
          <p:nvPr>
            <p:ph type="ctrTitle"/>
          </p:nvPr>
        </p:nvSpPr>
        <p:spPr>
          <a:xfrm>
            <a:off x="452439" y="2234804"/>
            <a:ext cx="8716962" cy="717948"/>
          </a:xfrm>
          <a:prstGeom prst="rect">
            <a:avLst/>
          </a:prstGeom>
        </p:spPr>
        <p:txBody>
          <a:bodyPr anchor="b"/>
          <a:lstStyle>
            <a:lvl1pPr>
              <a:lnSpc>
                <a:spcPts val="4000"/>
              </a:lnSpc>
              <a:defRPr sz="3800" b="1" cap="all" baseline="0">
                <a:solidFill>
                  <a:srgbClr val="FFFFFF"/>
                </a:solidFill>
                <a:latin typeface="Arial" charset="0"/>
              </a:defRPr>
            </a:lvl1pPr>
          </a:lstStyle>
          <a:p>
            <a:r>
              <a:rPr lang="en-US" smtClean="0"/>
              <a:t>Click to edit Master title style</a:t>
            </a:r>
            <a:endParaRPr lang="en-US" dirty="0"/>
          </a:p>
        </p:txBody>
      </p:sp>
      <p:sp>
        <p:nvSpPr>
          <p:cNvPr id="6" name="Slide Number Placeholder 5"/>
          <p:cNvSpPr>
            <a:spLocks noGrp="1"/>
          </p:cNvSpPr>
          <p:nvPr>
            <p:ph type="sldNum" sz="quarter" idx="10"/>
          </p:nvPr>
        </p:nvSpPr>
        <p:spPr/>
        <p:txBody>
          <a:bodyPr/>
          <a:lstStyle>
            <a:lvl1pPr>
              <a:defRPr/>
            </a:lvl1pPr>
          </a:lstStyle>
          <a:p>
            <a:fld id="{C8C01F01-A601-4FE5-8E71-6675F782C625}" type="slidenum">
              <a:rPr lang="en-US" altLang="en-US"/>
              <a:pPr/>
              <a:t>‹#›</a:t>
            </a:fld>
            <a:endParaRPr lang="en-US" altLang="en-US"/>
          </a:p>
        </p:txBody>
      </p:sp>
      <p:sp>
        <p:nvSpPr>
          <p:cNvPr id="9" name="Rectangle 7"/>
          <p:cNvSpPr>
            <a:spLocks noGrp="1" noChangeArrowheads="1"/>
          </p:cNvSpPr>
          <p:nvPr>
            <p:ph type="ftr" sz="quarter" idx="11"/>
          </p:nvPr>
        </p:nvSpPr>
        <p:spPr/>
        <p:txBody>
          <a:bodyPr/>
          <a:lstStyle>
            <a:lvl1pPr>
              <a:defRPr/>
            </a:lvl1pPr>
          </a:lstStyle>
          <a:p>
            <a:r>
              <a:rPr lang="en-US" altLang="en-US" dirty="0" smtClean="0"/>
              <a:t>Confidential, unpublished property of Cigna. Do not duplicate or distribute. Use and distribution limited solely to authorized personnel. © 2019 Cigna</a:t>
            </a:r>
            <a:endParaRPr lang="en-US" altLang="en-US" dirty="0"/>
          </a:p>
        </p:txBody>
      </p:sp>
    </p:spTree>
    <p:extLst>
      <p:ext uri="{BB962C8B-B14F-4D97-AF65-F5344CB8AC3E}">
        <p14:creationId xmlns:p14="http://schemas.microsoft.com/office/powerpoint/2010/main" val="22035789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marL="230188" indent="-230188">
              <a:buClr>
                <a:schemeClr val="tx1"/>
              </a:buClr>
              <a:buFont typeface="Arial" panose="020B0604020202020204" pitchFamily="34" charset="0"/>
              <a:buChar cha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hasCustomPrompt="1"/>
          </p:nvPr>
        </p:nvSpPr>
        <p:spPr>
          <a:xfrm>
            <a:off x="434150" y="205979"/>
            <a:ext cx="8229600" cy="484584"/>
          </a:xfrm>
        </p:spPr>
        <p:txBody>
          <a:bodyPr/>
          <a:lstStyle>
            <a:lvl1pPr>
              <a:defRPr sz="2000" cap="none">
                <a:solidFill>
                  <a:srgbClr val="0065A6"/>
                </a:solidFill>
              </a:defRPr>
            </a:lvl1pPr>
          </a:lstStyle>
          <a:p>
            <a:r>
              <a:rPr lang="en-US" dirty="0" smtClean="0"/>
              <a:t>Click to edit master title style</a:t>
            </a:r>
            <a:endParaRPr lang="en-US" dirty="0"/>
          </a:p>
        </p:txBody>
      </p:sp>
      <p:sp>
        <p:nvSpPr>
          <p:cNvPr id="4" name="Slide Number Placeholder 5"/>
          <p:cNvSpPr>
            <a:spLocks noGrp="1"/>
          </p:cNvSpPr>
          <p:nvPr>
            <p:ph type="sldNum" sz="quarter" idx="10"/>
          </p:nvPr>
        </p:nvSpPr>
        <p:spPr>
          <a:ln/>
        </p:spPr>
        <p:txBody>
          <a:bodyPr/>
          <a:lstStyle>
            <a:lvl1pPr>
              <a:defRPr/>
            </a:lvl1pPr>
          </a:lstStyle>
          <a:p>
            <a:fld id="{38EC0547-4173-4FD2-B3AD-CE0209F6F09F}" type="slidenum">
              <a:rPr lang="en-US" altLang="en-US"/>
              <a:pPr/>
              <a:t>‹#›</a:t>
            </a:fld>
            <a:endParaRPr lang="en-US" altLang="en-US"/>
          </a:p>
        </p:txBody>
      </p:sp>
      <p:sp>
        <p:nvSpPr>
          <p:cNvPr id="5" name="Rectangle 7"/>
          <p:cNvSpPr>
            <a:spLocks noGrp="1" noChangeArrowheads="1"/>
          </p:cNvSpPr>
          <p:nvPr>
            <p:ph type="ftr" sz="quarter" idx="11"/>
          </p:nvPr>
        </p:nvSpPr>
        <p:spPr>
          <a:ln/>
        </p:spPr>
        <p:txBody>
          <a:bodyPr/>
          <a:lstStyle>
            <a:lvl1pPr>
              <a:defRPr/>
            </a:lvl1pPr>
          </a:lstStyle>
          <a:p>
            <a:r>
              <a:rPr lang="en-US" altLang="en-US" dirty="0" smtClean="0"/>
              <a:t>Confidential, unpublished property of Cigna. Do not duplicate or distribute. Use and distribution limited solely to authorized personnel. © 2019 Cigna</a:t>
            </a:r>
            <a:endParaRPr lang="en-US" altLang="en-US" dirty="0"/>
          </a:p>
        </p:txBody>
      </p:sp>
    </p:spTree>
    <p:extLst>
      <p:ext uri="{BB962C8B-B14F-4D97-AF65-F5344CB8AC3E}">
        <p14:creationId xmlns:p14="http://schemas.microsoft.com/office/powerpoint/2010/main" val="13938247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34150" y="205979"/>
            <a:ext cx="8229600" cy="484584"/>
          </a:xfrm>
        </p:spPr>
        <p:txBody>
          <a:bodyPr/>
          <a:lstStyle>
            <a:lvl1pPr>
              <a:defRPr sz="2000" cap="none">
                <a:solidFill>
                  <a:srgbClr val="0065A6"/>
                </a:solidFill>
              </a:defRPr>
            </a:lvl1pPr>
          </a:lstStyle>
          <a:p>
            <a:r>
              <a:rPr lang="en-US" dirty="0" smtClean="0"/>
              <a:t>Click to edit master title style</a:t>
            </a:r>
            <a:endParaRPr lang="en-US" dirty="0"/>
          </a:p>
        </p:txBody>
      </p:sp>
      <p:sp>
        <p:nvSpPr>
          <p:cNvPr id="3" name="Slide Number Placeholder 5"/>
          <p:cNvSpPr>
            <a:spLocks noGrp="1"/>
          </p:cNvSpPr>
          <p:nvPr>
            <p:ph type="sldNum" sz="quarter" idx="10"/>
          </p:nvPr>
        </p:nvSpPr>
        <p:spPr>
          <a:ln/>
        </p:spPr>
        <p:txBody>
          <a:bodyPr/>
          <a:lstStyle>
            <a:lvl1pPr>
              <a:defRPr/>
            </a:lvl1pPr>
          </a:lstStyle>
          <a:p>
            <a:fld id="{97C9F2F1-5B60-4828-8D48-CC3CA0267DF1}" type="slidenum">
              <a:rPr lang="en-US" altLang="en-US"/>
              <a:pPr/>
              <a:t>‹#›</a:t>
            </a:fld>
            <a:endParaRPr lang="en-US" altLang="en-US"/>
          </a:p>
        </p:txBody>
      </p:sp>
      <p:sp>
        <p:nvSpPr>
          <p:cNvPr id="4" name="Rectangle 7"/>
          <p:cNvSpPr>
            <a:spLocks noGrp="1" noChangeArrowheads="1"/>
          </p:cNvSpPr>
          <p:nvPr>
            <p:ph type="ftr" sz="quarter" idx="11"/>
          </p:nvPr>
        </p:nvSpPr>
        <p:spPr>
          <a:ln/>
        </p:spPr>
        <p:txBody>
          <a:bodyPr/>
          <a:lstStyle>
            <a:lvl1pPr>
              <a:defRPr/>
            </a:lvl1pPr>
          </a:lstStyle>
          <a:p>
            <a:r>
              <a:rPr lang="en-US" altLang="en-US" dirty="0" smtClean="0"/>
              <a:t>Confidential, unpublished property of Cigna. Do not duplicate or distribute. Use and distribution limited solely to authorized personnel. © 2019 Cigna</a:t>
            </a:r>
            <a:endParaRPr lang="en-US" altLang="en-US" dirty="0"/>
          </a:p>
        </p:txBody>
      </p:sp>
    </p:spTree>
    <p:extLst>
      <p:ext uri="{BB962C8B-B14F-4D97-AF65-F5344CB8AC3E}">
        <p14:creationId xmlns:p14="http://schemas.microsoft.com/office/powerpoint/2010/main" val="13448968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fld id="{E610E1DF-8D3F-4AD8-AE6B-6D4EC949FB90}" type="slidenum">
              <a:rPr lang="en-US" altLang="en-US"/>
              <a:pPr/>
              <a:t>‹#›</a:t>
            </a:fld>
            <a:endParaRPr lang="en-US" altLang="en-US"/>
          </a:p>
        </p:txBody>
      </p:sp>
      <p:sp>
        <p:nvSpPr>
          <p:cNvPr id="3" name="Rectangle 7"/>
          <p:cNvSpPr>
            <a:spLocks noGrp="1" noChangeArrowheads="1"/>
          </p:cNvSpPr>
          <p:nvPr>
            <p:ph type="ftr" sz="quarter" idx="11"/>
          </p:nvPr>
        </p:nvSpPr>
        <p:spPr>
          <a:ln/>
        </p:spPr>
        <p:txBody>
          <a:bodyPr/>
          <a:lstStyle>
            <a:lvl1pPr>
              <a:defRPr/>
            </a:lvl1pPr>
          </a:lstStyle>
          <a:p>
            <a:r>
              <a:rPr lang="en-US" altLang="en-US" dirty="0" smtClean="0"/>
              <a:t>Confidential, unpublished property of Cigna. Do not duplicate or distribute. Use and distribution limited solely to authorized personnel. © 2019 Cigna</a:t>
            </a:r>
            <a:endParaRPr lang="en-US" altLang="en-US" dirty="0"/>
          </a:p>
        </p:txBody>
      </p:sp>
    </p:spTree>
    <p:extLst>
      <p:ext uri="{BB962C8B-B14F-4D97-AF65-F5344CB8AC3E}">
        <p14:creationId xmlns:p14="http://schemas.microsoft.com/office/powerpoint/2010/main" val="141490766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ark Blue Background">
    <p:spTree>
      <p:nvGrpSpPr>
        <p:cNvPr id="1" name=""/>
        <p:cNvGrpSpPr/>
        <p:nvPr/>
      </p:nvGrpSpPr>
      <p:grpSpPr>
        <a:xfrm>
          <a:off x="0" y="0"/>
          <a:ext cx="0" cy="0"/>
          <a:chOff x="0" y="0"/>
          <a:chExt cx="0" cy="0"/>
        </a:xfrm>
      </p:grpSpPr>
      <p:sp>
        <p:nvSpPr>
          <p:cNvPr id="7" name="Rectangle 6"/>
          <p:cNvSpPr/>
          <p:nvPr userDrawn="1"/>
        </p:nvSpPr>
        <p:spPr bwMode="auto">
          <a:xfrm rot="5400000">
            <a:off x="2396330" y="-2417762"/>
            <a:ext cx="4371976" cy="9174163"/>
          </a:xfrm>
          <a:prstGeom prst="rect">
            <a:avLst/>
          </a:prstGeom>
          <a:solidFill>
            <a:srgbClr val="002850"/>
          </a:solidFill>
          <a:ln w="349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00"/>
              </a:solidFill>
              <a:ea typeface="ＭＳ Ｐゴシック" pitchFamily="34" charset="-128"/>
            </a:endParaRPr>
          </a:p>
        </p:txBody>
      </p:sp>
      <p:sp>
        <p:nvSpPr>
          <p:cNvPr id="8" name="Rectangle 7"/>
          <p:cNvSpPr>
            <a:spLocks noGrp="1" noChangeArrowheads="1"/>
          </p:cNvSpPr>
          <p:nvPr>
            <p:ph type="ftr" sz="quarter" idx="11"/>
          </p:nvPr>
        </p:nvSpPr>
        <p:spPr>
          <a:xfrm>
            <a:off x="0" y="4951381"/>
            <a:ext cx="7011988" cy="171450"/>
          </a:xfrm>
        </p:spPr>
        <p:txBody>
          <a:bodyPr/>
          <a:lstStyle>
            <a:lvl1pPr>
              <a:defRPr/>
            </a:lvl1pPr>
          </a:lstStyle>
          <a:p>
            <a:r>
              <a:rPr lang="en-US" altLang="en-US" dirty="0" smtClean="0"/>
              <a:t>Confidential, unpublished property of Cigna. Do not duplicate or distribute. Use and distribution limited solely to authorized personnel. © 2019 Cigna</a:t>
            </a:r>
            <a:endParaRPr lang="en-US" altLang="en-US" dirty="0"/>
          </a:p>
        </p:txBody>
      </p:sp>
      <p:sp>
        <p:nvSpPr>
          <p:cNvPr id="9" name="Slide Number Placeholder 5"/>
          <p:cNvSpPr>
            <a:spLocks noGrp="1"/>
          </p:cNvSpPr>
          <p:nvPr>
            <p:ph type="sldNum" sz="quarter" idx="10"/>
          </p:nvPr>
        </p:nvSpPr>
        <p:spPr>
          <a:xfrm>
            <a:off x="7010400" y="4953762"/>
            <a:ext cx="2133600" cy="159544"/>
          </a:xfrm>
        </p:spPr>
        <p:txBody>
          <a:bodyPr/>
          <a:lstStyle>
            <a:lvl1pPr>
              <a:defRPr/>
            </a:lvl1pPr>
          </a:lstStyle>
          <a:p>
            <a:fld id="{C8C01F01-A601-4FE5-8E71-6675F782C625}" type="slidenum">
              <a:rPr lang="en-US" altLang="en-US"/>
              <a:pPr/>
              <a:t>‹#›</a:t>
            </a:fld>
            <a:endParaRPr lang="en-US" altLang="en-US"/>
          </a:p>
        </p:txBody>
      </p:sp>
    </p:spTree>
    <p:extLst>
      <p:ext uri="{BB962C8B-B14F-4D97-AF65-F5344CB8AC3E}">
        <p14:creationId xmlns:p14="http://schemas.microsoft.com/office/powerpoint/2010/main" val="168546592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0" y="776288"/>
            <a:ext cx="9144000" cy="3579019"/>
          </a:xfrm>
          <a:solidFill>
            <a:schemeClr val="bg1">
              <a:lumMod val="95000"/>
            </a:schemeClr>
          </a:solidFill>
        </p:spPr>
        <p:txBody>
          <a:bodyPr/>
          <a:lstStyle>
            <a:lvl1pPr>
              <a:defRPr/>
            </a:lvl1pPr>
          </a:lstStyle>
          <a:p>
            <a:r>
              <a:rPr lang="en-US" dirty="0" smtClean="0"/>
              <a:t>Click on box / use insert picture /  then use crop tool to position or enlarge in box</a:t>
            </a:r>
            <a:endParaRPr lang="en-US" dirty="0"/>
          </a:p>
        </p:txBody>
      </p:sp>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880225" y="4470798"/>
            <a:ext cx="2046288" cy="638174"/>
          </a:xfrm>
          <a:prstGeom prst="rect">
            <a:avLst/>
          </a:prstGeom>
        </p:spPr>
      </p:pic>
      <p:sp>
        <p:nvSpPr>
          <p:cNvPr id="10242" name="Title Placeholder 1"/>
          <p:cNvSpPr>
            <a:spLocks noGrp="1"/>
          </p:cNvSpPr>
          <p:nvPr>
            <p:ph type="ctrTitle"/>
          </p:nvPr>
        </p:nvSpPr>
        <p:spPr>
          <a:xfrm>
            <a:off x="457200" y="1461151"/>
            <a:ext cx="4535905" cy="1074507"/>
          </a:xfrm>
          <a:prstGeom prst="rect">
            <a:avLst/>
          </a:prstGeom>
        </p:spPr>
        <p:txBody>
          <a:bodyPr anchor="ctr"/>
          <a:lstStyle>
            <a:lvl1pPr>
              <a:lnSpc>
                <a:spcPts val="2475"/>
              </a:lnSpc>
              <a:defRPr sz="2400" b="1" cap="all" baseline="0">
                <a:solidFill>
                  <a:srgbClr val="FFFFFF"/>
                </a:solidFill>
                <a:latin typeface="Arial" charset="0"/>
              </a:defRPr>
            </a:lvl1pPr>
          </a:lstStyle>
          <a:p>
            <a:r>
              <a:rPr lang="en-US" smtClean="0"/>
              <a:t>Click to edit Master title style</a:t>
            </a:r>
            <a:endParaRPr lang="en-US" dirty="0"/>
          </a:p>
        </p:txBody>
      </p:sp>
      <p:sp>
        <p:nvSpPr>
          <p:cNvPr id="10243" name="Text Placeholder 2"/>
          <p:cNvSpPr>
            <a:spLocks noGrp="1"/>
          </p:cNvSpPr>
          <p:nvPr>
            <p:ph type="subTitle" idx="1" hasCustomPrompt="1"/>
          </p:nvPr>
        </p:nvSpPr>
        <p:spPr>
          <a:xfrm>
            <a:off x="457200" y="2579684"/>
            <a:ext cx="4535904" cy="633814"/>
          </a:xfrm>
        </p:spPr>
        <p:txBody>
          <a:bodyPr anchor="ctr"/>
          <a:lstStyle>
            <a:lvl1pPr marL="0" indent="0">
              <a:lnSpc>
                <a:spcPts val="1500"/>
              </a:lnSpc>
              <a:buFont typeface="Arial" charset="0"/>
              <a:buNone/>
              <a:defRPr sz="1350" b="0">
                <a:solidFill>
                  <a:schemeClr val="bg1"/>
                </a:solidFill>
                <a:latin typeface="Arial" charset="0"/>
              </a:defRPr>
            </a:lvl1pPr>
          </a:lstStyle>
          <a:p>
            <a:r>
              <a:rPr lang="en-US" dirty="0" smtClean="0"/>
              <a:t>Click to edit master subtitle style</a:t>
            </a:r>
            <a:endParaRPr lang="en-US" dirty="0"/>
          </a:p>
        </p:txBody>
      </p:sp>
      <p:pic>
        <p:nvPicPr>
          <p:cNvPr id="8"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r="-12396"/>
          <a:stretch/>
        </p:blipFill>
        <p:spPr>
          <a:xfrm>
            <a:off x="377826" y="4668440"/>
            <a:ext cx="2876549" cy="376238"/>
          </a:xfrm>
          <a:prstGeom prst="rect">
            <a:avLst/>
          </a:prstGeom>
        </p:spPr>
      </p:pic>
    </p:spTree>
    <p:extLst>
      <p:ext uri="{BB962C8B-B14F-4D97-AF65-F5344CB8AC3E}">
        <p14:creationId xmlns:p14="http://schemas.microsoft.com/office/powerpoint/2010/main" val="82578906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2_Title Slide">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0" y="776288"/>
            <a:ext cx="9144000" cy="3579019"/>
          </a:xfrm>
          <a:solidFill>
            <a:schemeClr val="bg1">
              <a:lumMod val="95000"/>
            </a:schemeClr>
          </a:solidFill>
        </p:spPr>
        <p:txBody>
          <a:bodyPr/>
          <a:lstStyle>
            <a:lvl1pPr>
              <a:defRPr/>
            </a:lvl1pPr>
          </a:lstStyle>
          <a:p>
            <a:r>
              <a:rPr lang="en-US" dirty="0" smtClean="0"/>
              <a:t>Click on box / use insert picture /  then use crop tool to position or enlarge in box</a:t>
            </a:r>
            <a:endParaRPr lang="en-US" dirty="0"/>
          </a:p>
        </p:txBody>
      </p:sp>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880225" y="4470798"/>
            <a:ext cx="2046288" cy="638174"/>
          </a:xfrm>
          <a:prstGeom prst="rect">
            <a:avLst/>
          </a:prstGeom>
        </p:spPr>
      </p:pic>
      <p:sp>
        <p:nvSpPr>
          <p:cNvPr id="10242" name="Title Placeholder 1"/>
          <p:cNvSpPr>
            <a:spLocks noGrp="1"/>
          </p:cNvSpPr>
          <p:nvPr>
            <p:ph type="ctrTitle"/>
          </p:nvPr>
        </p:nvSpPr>
        <p:spPr>
          <a:xfrm>
            <a:off x="457200" y="1461151"/>
            <a:ext cx="4535905" cy="1074507"/>
          </a:xfrm>
          <a:prstGeom prst="rect">
            <a:avLst/>
          </a:prstGeom>
        </p:spPr>
        <p:txBody>
          <a:bodyPr anchor="ctr"/>
          <a:lstStyle>
            <a:lvl1pPr>
              <a:lnSpc>
                <a:spcPts val="2475"/>
              </a:lnSpc>
              <a:defRPr sz="2400" b="1" cap="all" baseline="0">
                <a:solidFill>
                  <a:srgbClr val="FFFFFF"/>
                </a:solidFill>
                <a:latin typeface="Arial" charset="0"/>
              </a:defRPr>
            </a:lvl1pPr>
          </a:lstStyle>
          <a:p>
            <a:r>
              <a:rPr lang="en-US" smtClean="0"/>
              <a:t>Click to edit Master title style</a:t>
            </a:r>
            <a:endParaRPr lang="en-US" dirty="0"/>
          </a:p>
        </p:txBody>
      </p:sp>
      <p:sp>
        <p:nvSpPr>
          <p:cNvPr id="10243" name="Text Placeholder 2"/>
          <p:cNvSpPr>
            <a:spLocks noGrp="1"/>
          </p:cNvSpPr>
          <p:nvPr>
            <p:ph type="subTitle" idx="1" hasCustomPrompt="1"/>
          </p:nvPr>
        </p:nvSpPr>
        <p:spPr>
          <a:xfrm>
            <a:off x="457200" y="2579684"/>
            <a:ext cx="4535904" cy="633814"/>
          </a:xfrm>
        </p:spPr>
        <p:txBody>
          <a:bodyPr anchor="ctr"/>
          <a:lstStyle>
            <a:lvl1pPr marL="0" indent="0">
              <a:lnSpc>
                <a:spcPts val="1500"/>
              </a:lnSpc>
              <a:buFont typeface="Arial" charset="0"/>
              <a:buNone/>
              <a:defRPr sz="1350" b="0">
                <a:solidFill>
                  <a:schemeClr val="bg1"/>
                </a:solidFill>
                <a:latin typeface="Arial" charset="0"/>
              </a:defRPr>
            </a:lvl1pPr>
          </a:lstStyle>
          <a:p>
            <a:r>
              <a:rPr lang="en-US" dirty="0" smtClean="0"/>
              <a:t>Click to edit master subtitle style</a:t>
            </a:r>
            <a:endParaRPr lang="en-US" dirty="0"/>
          </a:p>
        </p:txBody>
      </p:sp>
      <p:pic>
        <p:nvPicPr>
          <p:cNvPr id="8"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r="-12396"/>
          <a:stretch/>
        </p:blipFill>
        <p:spPr>
          <a:xfrm>
            <a:off x="377826" y="4668440"/>
            <a:ext cx="2876549" cy="376238"/>
          </a:xfrm>
          <a:prstGeom prst="rect">
            <a:avLst/>
          </a:prstGeom>
        </p:spPr>
      </p:pic>
    </p:spTree>
    <p:extLst>
      <p:ext uri="{BB962C8B-B14F-4D97-AF65-F5344CB8AC3E}">
        <p14:creationId xmlns:p14="http://schemas.microsoft.com/office/powerpoint/2010/main" val="169925270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3_Title Slide">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0" y="776288"/>
            <a:ext cx="9144000" cy="3579019"/>
          </a:xfrm>
          <a:solidFill>
            <a:schemeClr val="bg1">
              <a:lumMod val="95000"/>
            </a:schemeClr>
          </a:solidFill>
        </p:spPr>
        <p:txBody>
          <a:bodyPr/>
          <a:lstStyle>
            <a:lvl1pPr>
              <a:defRPr/>
            </a:lvl1pPr>
          </a:lstStyle>
          <a:p>
            <a:r>
              <a:rPr lang="en-US" dirty="0" smtClean="0"/>
              <a:t>Click on box / use insert picture /  then use crop tool to position or enlarge in box</a:t>
            </a:r>
            <a:endParaRPr lang="en-US" dirty="0"/>
          </a:p>
        </p:txBody>
      </p:sp>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880225" y="4470798"/>
            <a:ext cx="2046288" cy="638174"/>
          </a:xfrm>
          <a:prstGeom prst="rect">
            <a:avLst/>
          </a:prstGeom>
        </p:spPr>
      </p:pic>
      <p:sp>
        <p:nvSpPr>
          <p:cNvPr id="10242" name="Title Placeholder 1"/>
          <p:cNvSpPr>
            <a:spLocks noGrp="1"/>
          </p:cNvSpPr>
          <p:nvPr>
            <p:ph type="ctrTitle"/>
          </p:nvPr>
        </p:nvSpPr>
        <p:spPr>
          <a:xfrm>
            <a:off x="457200" y="1461151"/>
            <a:ext cx="4535905" cy="1074507"/>
          </a:xfrm>
          <a:prstGeom prst="rect">
            <a:avLst/>
          </a:prstGeom>
        </p:spPr>
        <p:txBody>
          <a:bodyPr anchor="ctr"/>
          <a:lstStyle>
            <a:lvl1pPr>
              <a:lnSpc>
                <a:spcPts val="2475"/>
              </a:lnSpc>
              <a:defRPr sz="2400" b="1" cap="all" baseline="0">
                <a:solidFill>
                  <a:srgbClr val="FFFFFF"/>
                </a:solidFill>
                <a:latin typeface="Arial" charset="0"/>
              </a:defRPr>
            </a:lvl1pPr>
          </a:lstStyle>
          <a:p>
            <a:r>
              <a:rPr lang="en-US" smtClean="0"/>
              <a:t>Click to edit Master title style</a:t>
            </a:r>
            <a:endParaRPr lang="en-US" dirty="0"/>
          </a:p>
        </p:txBody>
      </p:sp>
      <p:sp>
        <p:nvSpPr>
          <p:cNvPr id="10243" name="Text Placeholder 2"/>
          <p:cNvSpPr>
            <a:spLocks noGrp="1"/>
          </p:cNvSpPr>
          <p:nvPr>
            <p:ph type="subTitle" idx="1" hasCustomPrompt="1"/>
          </p:nvPr>
        </p:nvSpPr>
        <p:spPr>
          <a:xfrm>
            <a:off x="457200" y="2579684"/>
            <a:ext cx="4535904" cy="633814"/>
          </a:xfrm>
        </p:spPr>
        <p:txBody>
          <a:bodyPr anchor="ctr"/>
          <a:lstStyle>
            <a:lvl1pPr marL="0" indent="0">
              <a:lnSpc>
                <a:spcPts val="1500"/>
              </a:lnSpc>
              <a:buFont typeface="Arial" charset="0"/>
              <a:buNone/>
              <a:defRPr sz="1350" b="0">
                <a:solidFill>
                  <a:schemeClr val="bg1"/>
                </a:solidFill>
                <a:latin typeface="Arial" charset="0"/>
              </a:defRPr>
            </a:lvl1pPr>
          </a:lstStyle>
          <a:p>
            <a:r>
              <a:rPr lang="en-US" dirty="0" smtClean="0"/>
              <a:t>Click to edit master subtitle style</a:t>
            </a:r>
            <a:endParaRPr lang="en-US" dirty="0"/>
          </a:p>
        </p:txBody>
      </p:sp>
      <p:pic>
        <p:nvPicPr>
          <p:cNvPr id="8"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r="-12396"/>
          <a:stretch/>
        </p:blipFill>
        <p:spPr>
          <a:xfrm>
            <a:off x="377826" y="4668440"/>
            <a:ext cx="2876549" cy="376238"/>
          </a:xfrm>
          <a:prstGeom prst="rect">
            <a:avLst/>
          </a:prstGeom>
        </p:spPr>
      </p:pic>
    </p:spTree>
    <p:extLst>
      <p:ext uri="{BB962C8B-B14F-4D97-AF65-F5344CB8AC3E}">
        <p14:creationId xmlns:p14="http://schemas.microsoft.com/office/powerpoint/2010/main" val="95247332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38912" y="1200150"/>
            <a:ext cx="8229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 16 </a:t>
            </a:r>
            <a:r>
              <a:rPr lang="en-US" altLang="en-US" dirty="0" err="1" smtClean="0"/>
              <a:t>pt</a:t>
            </a:r>
            <a:endParaRPr lang="en-US" altLang="en-US" dirty="0" smtClean="0"/>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6" name="Slide Number Placeholder 5"/>
          <p:cNvSpPr>
            <a:spLocks noGrp="1"/>
          </p:cNvSpPr>
          <p:nvPr>
            <p:ph type="sldNum" sz="quarter" idx="4"/>
          </p:nvPr>
        </p:nvSpPr>
        <p:spPr bwMode="auto">
          <a:xfrm>
            <a:off x="7010400" y="4953762"/>
            <a:ext cx="2133600" cy="159544"/>
          </a:xfrm>
          <a:prstGeom prst="rect">
            <a:avLst/>
          </a:prstGeom>
          <a:noFill/>
          <a:ln w="9525">
            <a:noFill/>
            <a:miter lim="800000"/>
            <a:headEnd/>
            <a:tailEnd/>
          </a:ln>
        </p:spPr>
        <p:txBody>
          <a:bodyPr vert="horz" wrap="none" lIns="91440" tIns="45720" rIns="91440" bIns="45720" numCol="1" anchor="t" anchorCtr="0" compatLnSpc="1">
            <a:prstTxWarp prst="textNoShape">
              <a:avLst/>
            </a:prstTxWarp>
          </a:bodyPr>
          <a:lstStyle>
            <a:lvl1pPr algn="r">
              <a:defRPr sz="1000">
                <a:solidFill>
                  <a:srgbClr val="999999"/>
                </a:solidFill>
              </a:defRPr>
            </a:lvl1pPr>
          </a:lstStyle>
          <a:p>
            <a:fld id="{B96EB2AE-DF96-457D-9F43-958D79343F70}" type="slidenum">
              <a:rPr lang="en-US" altLang="en-US"/>
              <a:pPr/>
              <a:t>‹#›</a:t>
            </a:fld>
            <a:endParaRPr lang="en-US" altLang="en-US"/>
          </a:p>
        </p:txBody>
      </p:sp>
      <p:sp>
        <p:nvSpPr>
          <p:cNvPr id="1031" name="Rectangle 7"/>
          <p:cNvSpPr>
            <a:spLocks noGrp="1" noChangeArrowheads="1"/>
          </p:cNvSpPr>
          <p:nvPr>
            <p:ph type="ftr" sz="quarter" idx="3"/>
          </p:nvPr>
        </p:nvSpPr>
        <p:spPr bwMode="auto">
          <a:xfrm>
            <a:off x="0" y="4951381"/>
            <a:ext cx="7011988" cy="17145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defRPr sz="800">
                <a:solidFill>
                  <a:srgbClr val="999999"/>
                </a:solidFill>
                <a:latin typeface="Arial Narrow" pitchFamily="-84" charset="0"/>
                <a:ea typeface="MS PGothic" pitchFamily="34" charset="-128"/>
              </a:defRPr>
            </a:lvl1pPr>
          </a:lstStyle>
          <a:p>
            <a:r>
              <a:rPr lang="en-US" altLang="en-US" dirty="0" smtClean="0"/>
              <a:t>Confidential, unpublished property of Cigna. Do not duplicate or distribute. Use and distribution limited solely to authorized personnel. © 2019 Cigna</a:t>
            </a:r>
            <a:endParaRPr lang="en-US" altLang="en-US" dirty="0"/>
          </a:p>
        </p:txBody>
      </p:sp>
      <p:sp>
        <p:nvSpPr>
          <p:cNvPr id="1029" name="Title Placeholder 26"/>
          <p:cNvSpPr>
            <a:spLocks noGrp="1"/>
          </p:cNvSpPr>
          <p:nvPr>
            <p:ph type="title"/>
          </p:nvPr>
        </p:nvSpPr>
        <p:spPr bwMode="auto">
          <a:xfrm>
            <a:off x="438912" y="213931"/>
            <a:ext cx="8229600"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US" altLang="en-US" dirty="0" smtClean="0"/>
          </a:p>
        </p:txBody>
      </p:sp>
      <p:pic>
        <p:nvPicPr>
          <p:cNvPr id="8" name="Picture 7"/>
          <p:cNvPicPr>
            <a:picLocks noChangeAspect="1"/>
          </p:cNvPicPr>
          <p:nvPr/>
        </p:nvPicPr>
        <p:blipFill rotWithShape="1">
          <a:blip r:embed="rId13" cstate="screen">
            <a:extLst>
              <a:ext uri="{28A0092B-C50C-407E-A947-70E740481C1C}">
                <a14:useLocalDpi xmlns:a14="http://schemas.microsoft.com/office/drawing/2010/main"/>
              </a:ext>
            </a:extLst>
          </a:blip>
          <a:srcRect r="55752"/>
          <a:stretch/>
        </p:blipFill>
        <p:spPr>
          <a:xfrm>
            <a:off x="6880225" y="4314889"/>
            <a:ext cx="2046288" cy="850899"/>
          </a:xfrm>
          <a:prstGeom prst="rect">
            <a:avLst/>
          </a:prstGeom>
        </p:spPr>
      </p:pic>
    </p:spTree>
  </p:cSld>
  <p:clrMap bg1="lt1" tx1="dk1" bg2="lt2" tx2="dk2" accent1="accent1" accent2="accent2" accent3="accent3" accent4="accent4" accent5="accent5" accent6="accent6" hlink="hlink" folHlink="folHlink"/>
  <p:sldLayoutIdLst>
    <p:sldLayoutId id="2147484365" r:id="rId1"/>
    <p:sldLayoutId id="2147484366" r:id="rId2"/>
    <p:sldLayoutId id="2147484362" r:id="rId3"/>
    <p:sldLayoutId id="2147484363" r:id="rId4"/>
    <p:sldLayoutId id="2147484361" r:id="rId5"/>
    <p:sldLayoutId id="2147484368" r:id="rId6"/>
    <p:sldLayoutId id="2147484369" r:id="rId7"/>
    <p:sldLayoutId id="2147484370" r:id="rId8"/>
    <p:sldLayoutId id="2147484371" r:id="rId9"/>
    <p:sldLayoutId id="2147484372" r:id="rId10"/>
    <p:sldLayoutId id="2147484373" r:id="rId11"/>
  </p:sldLayoutIdLst>
  <p:timing>
    <p:tnLst>
      <p:par>
        <p:cTn id="1" dur="indefinite" restart="never" nodeType="tmRoot"/>
      </p:par>
    </p:tnLst>
  </p:timing>
  <p:hf hdr="0" dt="0"/>
  <p:txStyles>
    <p:titleStyle>
      <a:lvl1pPr algn="l" defTabSz="457200" rtl="0" eaLnBrk="1" fontAlgn="base" hangingPunct="1">
        <a:spcBef>
          <a:spcPct val="0"/>
        </a:spcBef>
        <a:spcAft>
          <a:spcPct val="0"/>
        </a:spcAft>
        <a:defRPr sz="2000" b="1" kern="1200">
          <a:solidFill>
            <a:srgbClr val="0065A6"/>
          </a:solidFill>
          <a:latin typeface="Arial"/>
          <a:ea typeface="MS PGothic" pitchFamily="34" charset="-128"/>
          <a:cs typeface="Arial"/>
        </a:defRPr>
      </a:lvl1pPr>
      <a:lvl2pPr algn="l" defTabSz="457200" rtl="0" eaLnBrk="1" fontAlgn="base" hangingPunct="1">
        <a:spcBef>
          <a:spcPct val="0"/>
        </a:spcBef>
        <a:spcAft>
          <a:spcPct val="0"/>
        </a:spcAft>
        <a:defRPr sz="2000" b="1">
          <a:solidFill>
            <a:srgbClr val="595959"/>
          </a:solidFill>
          <a:latin typeface="Arial" charset="0"/>
          <a:ea typeface="MS PGothic" pitchFamily="34" charset="-128"/>
          <a:cs typeface="Arial" pitchFamily="34" charset="0"/>
        </a:defRPr>
      </a:lvl2pPr>
      <a:lvl3pPr algn="l" defTabSz="457200" rtl="0" eaLnBrk="1" fontAlgn="base" hangingPunct="1">
        <a:spcBef>
          <a:spcPct val="0"/>
        </a:spcBef>
        <a:spcAft>
          <a:spcPct val="0"/>
        </a:spcAft>
        <a:defRPr sz="2000" b="1">
          <a:solidFill>
            <a:srgbClr val="595959"/>
          </a:solidFill>
          <a:latin typeface="Arial" charset="0"/>
          <a:ea typeface="MS PGothic" pitchFamily="34" charset="-128"/>
          <a:cs typeface="Arial" pitchFamily="34" charset="0"/>
        </a:defRPr>
      </a:lvl3pPr>
      <a:lvl4pPr algn="l" defTabSz="457200" rtl="0" eaLnBrk="1" fontAlgn="base" hangingPunct="1">
        <a:spcBef>
          <a:spcPct val="0"/>
        </a:spcBef>
        <a:spcAft>
          <a:spcPct val="0"/>
        </a:spcAft>
        <a:defRPr sz="2000" b="1">
          <a:solidFill>
            <a:srgbClr val="595959"/>
          </a:solidFill>
          <a:latin typeface="Arial" charset="0"/>
          <a:ea typeface="MS PGothic" pitchFamily="34" charset="-128"/>
          <a:cs typeface="Arial" pitchFamily="34" charset="0"/>
        </a:defRPr>
      </a:lvl4pPr>
      <a:lvl5pPr algn="l" defTabSz="457200" rtl="0" eaLnBrk="1" fontAlgn="base" hangingPunct="1">
        <a:spcBef>
          <a:spcPct val="0"/>
        </a:spcBef>
        <a:spcAft>
          <a:spcPct val="0"/>
        </a:spcAft>
        <a:defRPr sz="2000" b="1">
          <a:solidFill>
            <a:srgbClr val="595959"/>
          </a:solidFill>
          <a:latin typeface="Arial" charset="0"/>
          <a:ea typeface="MS PGothic" pitchFamily="34" charset="-128"/>
          <a:cs typeface="Arial" pitchFamily="34" charset="0"/>
        </a:defRPr>
      </a:lvl5pPr>
      <a:lvl6pPr marL="457200" algn="l" defTabSz="457200" rtl="0" eaLnBrk="1" fontAlgn="base" hangingPunct="1">
        <a:spcBef>
          <a:spcPct val="0"/>
        </a:spcBef>
        <a:spcAft>
          <a:spcPct val="0"/>
        </a:spcAft>
        <a:defRPr sz="2400">
          <a:solidFill>
            <a:srgbClr val="4F56AB"/>
          </a:solidFill>
          <a:latin typeface="Arial" charset="0"/>
          <a:ea typeface="ＭＳ Ｐゴシック" charset="-128"/>
        </a:defRPr>
      </a:lvl6pPr>
      <a:lvl7pPr marL="914400" algn="l" defTabSz="457200" rtl="0" eaLnBrk="1" fontAlgn="base" hangingPunct="1">
        <a:spcBef>
          <a:spcPct val="0"/>
        </a:spcBef>
        <a:spcAft>
          <a:spcPct val="0"/>
        </a:spcAft>
        <a:defRPr sz="2400">
          <a:solidFill>
            <a:srgbClr val="4F56AB"/>
          </a:solidFill>
          <a:latin typeface="Arial" charset="0"/>
          <a:ea typeface="ＭＳ Ｐゴシック" charset="-128"/>
        </a:defRPr>
      </a:lvl7pPr>
      <a:lvl8pPr marL="1371600" algn="l" defTabSz="457200" rtl="0" eaLnBrk="1" fontAlgn="base" hangingPunct="1">
        <a:spcBef>
          <a:spcPct val="0"/>
        </a:spcBef>
        <a:spcAft>
          <a:spcPct val="0"/>
        </a:spcAft>
        <a:defRPr sz="2400">
          <a:solidFill>
            <a:srgbClr val="4F56AB"/>
          </a:solidFill>
          <a:latin typeface="Arial" charset="0"/>
          <a:ea typeface="ＭＳ Ｐゴシック" charset="-128"/>
        </a:defRPr>
      </a:lvl8pPr>
      <a:lvl9pPr marL="1828800" algn="l" defTabSz="457200" rtl="0" eaLnBrk="1" fontAlgn="base" hangingPunct="1">
        <a:spcBef>
          <a:spcPct val="0"/>
        </a:spcBef>
        <a:spcAft>
          <a:spcPct val="0"/>
        </a:spcAft>
        <a:defRPr sz="2400">
          <a:solidFill>
            <a:srgbClr val="4F56AB"/>
          </a:solidFill>
          <a:latin typeface="Arial" charset="0"/>
          <a:ea typeface="ＭＳ Ｐゴシック" charset="-128"/>
        </a:defRPr>
      </a:lvl9pPr>
    </p:titleStyle>
    <p:bodyStyle>
      <a:lvl1pPr marL="230188" indent="-230188" algn="l" defTabSz="457200" rtl="0" eaLnBrk="1" fontAlgn="base" hangingPunct="1">
        <a:spcBef>
          <a:spcPct val="20000"/>
        </a:spcBef>
        <a:spcAft>
          <a:spcPct val="0"/>
        </a:spcAft>
        <a:buClr>
          <a:schemeClr val="tx1"/>
        </a:buClr>
        <a:buFont typeface="Arial" charset="0"/>
        <a:buChar char="•"/>
        <a:defRPr sz="1600" kern="1200">
          <a:solidFill>
            <a:schemeClr val="tx1"/>
          </a:solidFill>
          <a:latin typeface="Arial"/>
          <a:ea typeface="MS PGothic" pitchFamily="34" charset="-128"/>
          <a:cs typeface="Arial"/>
        </a:defRPr>
      </a:lvl1pPr>
      <a:lvl2pPr marL="454025" indent="-223838" algn="l" defTabSz="457200" rtl="0" eaLnBrk="1" fontAlgn="base" hangingPunct="1">
        <a:spcBef>
          <a:spcPct val="20000"/>
        </a:spcBef>
        <a:spcAft>
          <a:spcPct val="0"/>
        </a:spcAft>
        <a:buClr>
          <a:schemeClr val="tx1"/>
        </a:buClr>
        <a:buFont typeface="Arial" charset="0"/>
        <a:buChar char="–"/>
        <a:defRPr sz="1600" kern="1200">
          <a:solidFill>
            <a:schemeClr val="tx1"/>
          </a:solidFill>
          <a:latin typeface="Arial"/>
          <a:ea typeface="MS PGothic" pitchFamily="34" charset="-128"/>
          <a:cs typeface="Arial"/>
        </a:defRPr>
      </a:lvl2pPr>
      <a:lvl3pPr marL="684213" indent="-230188" algn="l" defTabSz="457200" rtl="0" eaLnBrk="1" fontAlgn="base" hangingPunct="1">
        <a:spcBef>
          <a:spcPct val="20000"/>
        </a:spcBef>
        <a:spcAft>
          <a:spcPct val="0"/>
        </a:spcAft>
        <a:buClr>
          <a:schemeClr val="tx1"/>
        </a:buClr>
        <a:buFont typeface="Arial" charset="0"/>
        <a:buChar char="–"/>
        <a:defRPr sz="1600" kern="1200">
          <a:solidFill>
            <a:schemeClr val="tx1"/>
          </a:solidFill>
          <a:latin typeface="Arial"/>
          <a:ea typeface="MS PGothic" pitchFamily="34" charset="-128"/>
          <a:cs typeface="Arial"/>
        </a:defRPr>
      </a:lvl3pPr>
      <a:lvl4pPr marL="915988" indent="-231775" algn="l" defTabSz="457200" rtl="0" eaLnBrk="1" fontAlgn="base" hangingPunct="1">
        <a:spcBef>
          <a:spcPct val="20000"/>
        </a:spcBef>
        <a:spcAft>
          <a:spcPct val="0"/>
        </a:spcAft>
        <a:buClr>
          <a:schemeClr val="tx1"/>
        </a:buClr>
        <a:buFont typeface="Arial" charset="0"/>
        <a:buChar char="–"/>
        <a:defRPr sz="1600" kern="1200">
          <a:solidFill>
            <a:schemeClr val="tx1"/>
          </a:solidFill>
          <a:latin typeface="Arial"/>
          <a:ea typeface="MS PGothic" pitchFamily="34" charset="-128"/>
          <a:cs typeface="Arial"/>
        </a:defRPr>
      </a:lvl4pPr>
      <a:lvl5pPr marL="1146175" indent="-230188" algn="l" defTabSz="457200" rtl="0" eaLnBrk="1" fontAlgn="base" hangingPunct="1">
        <a:spcBef>
          <a:spcPct val="20000"/>
        </a:spcBef>
        <a:spcAft>
          <a:spcPct val="0"/>
        </a:spcAft>
        <a:buClr>
          <a:schemeClr val="tx1"/>
        </a:buClr>
        <a:buFont typeface="Arial" charset="0"/>
        <a:buChar char="–"/>
        <a:defRPr sz="1600"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bing.com/videos/search?q=consumer+reports+video+-+health+insurance+basics&amp;view=detail&amp;mid=78785B4EFBFA93FFA69D78785B4EFBFA93FFA69D&amp;FORM=VIRE" TargetMode="External"/><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GettyImages-554992193_adjPPT.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413549"/>
            <a:ext cx="9162288" cy="3758402"/>
          </a:xfrm>
          <a:prstGeom prst="rect">
            <a:avLst/>
          </a:prstGeom>
        </p:spPr>
      </p:pic>
      <p:sp>
        <p:nvSpPr>
          <p:cNvPr id="19" name="Rectangle 18"/>
          <p:cNvSpPr/>
          <p:nvPr/>
        </p:nvSpPr>
        <p:spPr bwMode="auto">
          <a:xfrm rot="5400000">
            <a:off x="1719379" y="-220991"/>
            <a:ext cx="1445979" cy="4884738"/>
          </a:xfrm>
          <a:prstGeom prst="rect">
            <a:avLst/>
          </a:prstGeom>
          <a:solidFill>
            <a:srgbClr val="002850"/>
          </a:solidFill>
          <a:ln w="349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00"/>
              </a:solidFill>
              <a:ea typeface="ＭＳ Ｐゴシック" pitchFamily="34" charset="-128"/>
            </a:endParaRPr>
          </a:p>
        </p:txBody>
      </p:sp>
      <p:sp>
        <p:nvSpPr>
          <p:cNvPr id="20" name="Rectangle 19"/>
          <p:cNvSpPr/>
          <p:nvPr/>
        </p:nvSpPr>
        <p:spPr bwMode="auto">
          <a:xfrm>
            <a:off x="0" y="2944368"/>
            <a:ext cx="4884738" cy="556478"/>
          </a:xfrm>
          <a:prstGeom prst="rect">
            <a:avLst/>
          </a:prstGeom>
          <a:solidFill>
            <a:srgbClr val="0065A6"/>
          </a:solidFill>
          <a:ln w="349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smtClean="0">
                <a:solidFill>
                  <a:schemeClr val="bg1"/>
                </a:solidFill>
                <a:ea typeface="ＭＳ Ｐゴシック" pitchFamily="34" charset="-128"/>
              </a:rPr>
              <a:t>Wesleyan University, February 2020</a:t>
            </a:r>
            <a:endParaRPr lang="en-US" dirty="0">
              <a:solidFill>
                <a:schemeClr val="bg1"/>
              </a:solidFill>
              <a:ea typeface="ＭＳ Ｐゴシック" pitchFamily="34" charset="-128"/>
            </a:endParaRPr>
          </a:p>
        </p:txBody>
      </p:sp>
      <p:sp>
        <p:nvSpPr>
          <p:cNvPr id="6" name="Title 5"/>
          <p:cNvSpPr>
            <a:spLocks noGrp="1"/>
          </p:cNvSpPr>
          <p:nvPr>
            <p:ph type="ctrTitle"/>
          </p:nvPr>
        </p:nvSpPr>
        <p:spPr>
          <a:xfrm>
            <a:off x="230524" y="1579746"/>
            <a:ext cx="4423686" cy="1218330"/>
          </a:xfrm>
        </p:spPr>
        <p:txBody>
          <a:bodyPr/>
          <a:lstStyle/>
          <a:p>
            <a:r>
              <a:rPr lang="en-US" sz="2400" dirty="0" smtClean="0"/>
              <a:t>HealthCare 101</a:t>
            </a:r>
            <a:br>
              <a:rPr lang="en-US" sz="2400" dirty="0" smtClean="0"/>
            </a:br>
            <a:r>
              <a:rPr lang="en-US" sz="2400" dirty="0" smtClean="0"/>
              <a:t>preventive care 101</a:t>
            </a:r>
            <a:endParaRPr lang="en-US" sz="24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8855" y="4253309"/>
            <a:ext cx="3037122" cy="890191"/>
          </a:xfrm>
          <a:prstGeom prst="rect">
            <a:avLst/>
          </a:prstGeom>
        </p:spPr>
      </p:pic>
    </p:spTree>
    <p:extLst>
      <p:ext uri="{BB962C8B-B14F-4D97-AF65-F5344CB8AC3E}">
        <p14:creationId xmlns:p14="http://schemas.microsoft.com/office/powerpoint/2010/main" val="38100150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259404" y="105444"/>
            <a:ext cx="8404346" cy="484584"/>
          </a:xfrm>
        </p:spPr>
        <p:txBody>
          <a:bodyPr/>
          <a:lstStyle/>
          <a:p>
            <a:r>
              <a:rPr lang="en-US" sz="2400" dirty="0" smtClean="0">
                <a:solidFill>
                  <a:srgbClr val="0070C0"/>
                </a:solidFill>
              </a:rPr>
              <a:t>HSA Plan Highlights</a:t>
            </a:r>
            <a:endParaRPr lang="en-US" sz="2400" dirty="0">
              <a:solidFill>
                <a:srgbClr val="0070C0"/>
              </a:solidFill>
            </a:endParaRPr>
          </a:p>
        </p:txBody>
      </p:sp>
      <p:sp>
        <p:nvSpPr>
          <p:cNvPr id="4" name="Slide Number Placeholder 3"/>
          <p:cNvSpPr>
            <a:spLocks noGrp="1"/>
          </p:cNvSpPr>
          <p:nvPr>
            <p:ph type="sldNum" sz="quarter" idx="10"/>
          </p:nvPr>
        </p:nvSpPr>
        <p:spPr/>
        <p:txBody>
          <a:bodyPr/>
          <a:lstStyle/>
          <a:p>
            <a:fld id="{38EC0547-4173-4FD2-B3AD-CE0209F6F09F}" type="slidenum">
              <a:rPr lang="en-US" altLang="en-US" smtClean="0"/>
              <a:pPr/>
              <a:t>10</a:t>
            </a:fld>
            <a:endParaRPr lang="en-US" altLang="en-US"/>
          </a:p>
        </p:txBody>
      </p:sp>
      <p:sp>
        <p:nvSpPr>
          <p:cNvPr id="5" name="Footer Placeholder 4"/>
          <p:cNvSpPr>
            <a:spLocks noGrp="1"/>
          </p:cNvSpPr>
          <p:nvPr>
            <p:ph type="ftr" sz="quarter" idx="11"/>
          </p:nvPr>
        </p:nvSpPr>
        <p:spPr/>
        <p:txBody>
          <a:bodyPr/>
          <a:lstStyle/>
          <a:p>
            <a:r>
              <a:rPr lang="en-US" altLang="en-US" smtClean="0"/>
              <a:t>Confidential, unpublished property of Cigna. Do not duplicate or distribute. Use and distribution limited solely to authorized personnel. © 2019 Cigna</a:t>
            </a:r>
            <a:endParaRPr lang="en-US" altLang="en-US" dirty="0"/>
          </a:p>
        </p:txBody>
      </p:sp>
      <p:graphicFrame>
        <p:nvGraphicFramePr>
          <p:cNvPr id="7" name="Table 6"/>
          <p:cNvGraphicFramePr>
            <a:graphicFrameLocks noGrp="1"/>
          </p:cNvGraphicFramePr>
          <p:nvPr>
            <p:extLst>
              <p:ext uri="{D42A27DB-BD31-4B8C-83A1-F6EECF244321}">
                <p14:modId xmlns:p14="http://schemas.microsoft.com/office/powerpoint/2010/main" val="2525050510"/>
              </p:ext>
            </p:extLst>
          </p:nvPr>
        </p:nvGraphicFramePr>
        <p:xfrm>
          <a:off x="73152" y="590027"/>
          <a:ext cx="8887968" cy="4351832"/>
        </p:xfrm>
        <a:graphic>
          <a:graphicData uri="http://schemas.openxmlformats.org/drawingml/2006/table">
            <a:tbl>
              <a:tblPr firstRow="1" bandRow="1">
                <a:tableStyleId>{5C22544A-7EE6-4342-B048-85BDC9FD1C3A}</a:tableStyleId>
              </a:tblPr>
              <a:tblGrid>
                <a:gridCol w="2962656">
                  <a:extLst>
                    <a:ext uri="{9D8B030D-6E8A-4147-A177-3AD203B41FA5}">
                      <a16:colId xmlns:a16="http://schemas.microsoft.com/office/drawing/2014/main" val="20000"/>
                    </a:ext>
                  </a:extLst>
                </a:gridCol>
                <a:gridCol w="2962656">
                  <a:extLst>
                    <a:ext uri="{9D8B030D-6E8A-4147-A177-3AD203B41FA5}">
                      <a16:colId xmlns:a16="http://schemas.microsoft.com/office/drawing/2014/main" val="20001"/>
                    </a:ext>
                  </a:extLst>
                </a:gridCol>
                <a:gridCol w="2962656">
                  <a:extLst>
                    <a:ext uri="{9D8B030D-6E8A-4147-A177-3AD203B41FA5}">
                      <a16:colId xmlns:a16="http://schemas.microsoft.com/office/drawing/2014/main" val="20002"/>
                    </a:ext>
                  </a:extLst>
                </a:gridCol>
              </a:tblGrid>
              <a:tr h="351471">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6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rPr>
                        <a:t>Benefits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85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6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rPr>
                        <a:t>In-Network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85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6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rPr>
                        <a:t>Out-of-Network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850"/>
                    </a:solidFill>
                  </a:tcPr>
                </a:tc>
                <a:extLst>
                  <a:ext uri="{0D108BD9-81ED-4DB2-BD59-A6C34878D82A}">
                    <a16:rowId xmlns:a16="http://schemas.microsoft.com/office/drawing/2014/main" val="10000"/>
                  </a:ext>
                </a:extLst>
              </a:tr>
              <a:tr h="587907">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rgbClr val="002060"/>
                          </a:solidFill>
                          <a:effectLst/>
                          <a:latin typeface="Arial" pitchFamily="34" charset="0"/>
                        </a:rPr>
                        <a:t>Employer Contribution</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rgbClr val="002060"/>
                          </a:solidFill>
                          <a:effectLst/>
                          <a:latin typeface="Arial" pitchFamily="34" charset="0"/>
                        </a:rPr>
                        <a:t>Employee: $500</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rgbClr val="002060"/>
                          </a:solidFill>
                          <a:effectLst/>
                          <a:latin typeface="Arial" pitchFamily="34" charset="0"/>
                        </a:rPr>
                        <a:t>Family: $500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en-US" sz="1400" b="1" i="0" u="none" strike="noStrike" cap="none" normalizeH="0" baseline="0" dirty="0" smtClean="0">
                        <a:ln>
                          <a:noFill/>
                        </a:ln>
                        <a:solidFill>
                          <a:srgbClr val="002060"/>
                        </a:solidFill>
                        <a:effectLst/>
                        <a:latin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87907">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rgbClr val="002060"/>
                          </a:solidFill>
                          <a:effectLst/>
                          <a:latin typeface="Arial" pitchFamily="34" charset="0"/>
                        </a:rPr>
                        <a:t>Deductible </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rgbClr val="002060"/>
                          </a:solidFill>
                          <a:effectLst/>
                          <a:latin typeface="Arial" pitchFamily="34" charset="0"/>
                        </a:rPr>
                        <a:t>$1,500 Employee</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rgbClr val="002060"/>
                          </a:solidFill>
                          <a:effectLst/>
                          <a:latin typeface="Arial" pitchFamily="34" charset="0"/>
                        </a:rPr>
                        <a:t>$3,000 Family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rgbClr val="002060"/>
                          </a:solidFill>
                          <a:effectLst/>
                          <a:latin typeface="Arial" pitchFamily="34" charset="0"/>
                        </a:rPr>
                        <a:t>$1,500 Employee</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rgbClr val="002060"/>
                          </a:solidFill>
                          <a:effectLst/>
                          <a:latin typeface="Arial" pitchFamily="34" charset="0"/>
                        </a:rPr>
                        <a:t>$3,000 Family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587907">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rgbClr val="002060"/>
                          </a:solidFill>
                          <a:effectLst/>
                          <a:latin typeface="Arial" pitchFamily="34" charset="0"/>
                        </a:rPr>
                        <a:t>Out of Pocket Maximum</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rgbClr val="002060"/>
                          </a:solidFill>
                          <a:effectLst/>
                          <a:latin typeface="Arial" pitchFamily="34" charset="0"/>
                        </a:rPr>
                        <a:t>$3,000 Employee</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rgbClr val="002060"/>
                          </a:solidFill>
                          <a:effectLst/>
                          <a:latin typeface="Arial" pitchFamily="34" charset="0"/>
                        </a:rPr>
                        <a:t>$6,000 Family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rgbClr val="002060"/>
                          </a:solidFill>
                          <a:effectLst/>
                          <a:latin typeface="Arial" pitchFamily="34" charset="0"/>
                        </a:rPr>
                        <a:t>$3,000 Employee</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rgbClr val="002060"/>
                          </a:solidFill>
                          <a:effectLst/>
                          <a:latin typeface="Arial" pitchFamily="34" charset="0"/>
                        </a:rPr>
                        <a:t>$6,000 Family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19520">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rgbClr val="002060"/>
                          </a:solidFill>
                          <a:effectLst/>
                          <a:latin typeface="Arial" pitchFamily="34" charset="0"/>
                        </a:rPr>
                        <a:t>Preventive Care</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rgbClr val="002060"/>
                          </a:solidFill>
                          <a:effectLst/>
                          <a:latin typeface="Arial" pitchFamily="34" charset="0"/>
                        </a:rPr>
                        <a:t>No charge, No deductible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rgbClr val="002060"/>
                          </a:solidFill>
                          <a:effectLst/>
                          <a:latin typeface="Arial" pitchFamily="34" charset="0"/>
                        </a:rPr>
                        <a:t>20% after deductible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19520">
                <a:tc rowSpan="2">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rgbClr val="002060"/>
                          </a:solidFill>
                          <a:effectLst/>
                          <a:latin typeface="Arial" pitchFamily="34" charset="0"/>
                        </a:rPr>
                        <a:t>Office Visits</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rgbClr val="002060"/>
                          </a:solidFill>
                          <a:effectLst/>
                          <a:latin typeface="Arial" pitchFamily="34" charset="0"/>
                        </a:rPr>
                        <a:t>Plan pays 100%, after deductible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rgbClr val="002060"/>
                          </a:solidFill>
                          <a:effectLst/>
                          <a:latin typeface="Arial" pitchFamily="34" charset="0"/>
                        </a:rPr>
                        <a:t>20% after deductible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19520">
                <a:tc vMerge="1">
                  <a:txBody>
                    <a:bodyPr/>
                    <a:lstStyle/>
                    <a:p>
                      <a:endParaRPr lang="en-US"/>
                    </a:p>
                  </a:txBody>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400" b="1" i="0" u="none" strike="noStrike" cap="none" normalizeH="0" baseline="0" dirty="0" smtClean="0">
                          <a:ln>
                            <a:noFill/>
                          </a:ln>
                          <a:solidFill>
                            <a:srgbClr val="002060"/>
                          </a:solidFill>
                          <a:effectLst/>
                          <a:latin typeface="Arial" pitchFamily="34" charset="0"/>
                        </a:rPr>
                        <a:t>Plan pays 100%, after deductible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400" b="1" i="0" u="none" strike="noStrike" cap="none" normalizeH="0" baseline="0" dirty="0" smtClean="0">
                          <a:ln>
                            <a:noFill/>
                          </a:ln>
                          <a:solidFill>
                            <a:srgbClr val="002060"/>
                          </a:solidFill>
                          <a:effectLst/>
                          <a:latin typeface="Arial" pitchFamily="34" charset="0"/>
                        </a:rPr>
                        <a:t>20% after deductible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19520">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rgbClr val="002060"/>
                          </a:solidFill>
                          <a:effectLst/>
                          <a:latin typeface="Arial" pitchFamily="34" charset="0"/>
                        </a:rPr>
                        <a:t>Inpatient Facility Services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rgbClr val="002060"/>
                          </a:solidFill>
                          <a:effectLst/>
                          <a:latin typeface="Arial" pitchFamily="34" charset="0"/>
                        </a:rPr>
                        <a:t>Plan pays 100%, after deductible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rgbClr val="002060"/>
                          </a:solidFill>
                          <a:effectLst/>
                          <a:latin typeface="Arial" pitchFamily="34" charset="0"/>
                        </a:rPr>
                        <a:t>20% after deductible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319520">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400" b="1" i="0" u="none" strike="noStrike" cap="none" normalizeH="0" baseline="0" dirty="0" smtClean="0">
                          <a:ln>
                            <a:noFill/>
                          </a:ln>
                          <a:solidFill>
                            <a:srgbClr val="002060"/>
                          </a:solidFill>
                          <a:effectLst/>
                          <a:latin typeface="Arial" pitchFamily="34" charset="0"/>
                        </a:rPr>
                        <a:t>Outpatient Facility Services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400" b="1" i="0" u="none" strike="noStrike" cap="none" normalizeH="0" baseline="0" dirty="0" smtClean="0">
                          <a:ln>
                            <a:noFill/>
                          </a:ln>
                          <a:solidFill>
                            <a:srgbClr val="002060"/>
                          </a:solidFill>
                          <a:effectLst/>
                          <a:latin typeface="Arial" pitchFamily="34" charset="0"/>
                        </a:rPr>
                        <a:t>Plan pays 100%, after deductible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400" b="1" i="0" u="none" strike="noStrike" cap="none" normalizeH="0" baseline="0" dirty="0" smtClean="0">
                          <a:ln>
                            <a:noFill/>
                          </a:ln>
                          <a:solidFill>
                            <a:srgbClr val="002060"/>
                          </a:solidFill>
                          <a:effectLst/>
                          <a:latin typeface="Arial" pitchFamily="34" charset="0"/>
                        </a:rPr>
                        <a:t>20% after deductible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319520">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rgbClr val="002060"/>
                          </a:solidFill>
                          <a:effectLst/>
                          <a:latin typeface="Arial" pitchFamily="34" charset="0"/>
                        </a:rPr>
                        <a:t>Emergency Room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rgbClr val="002060"/>
                          </a:solidFill>
                          <a:effectLst/>
                          <a:latin typeface="Arial" pitchFamily="34" charset="0"/>
                        </a:rPr>
                        <a:t>Plan pays 100%, after deductible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en-US" sz="1400" b="1" i="0" u="none" strike="noStrike" cap="none" normalizeH="0" baseline="0" dirty="0" smtClean="0">
                        <a:ln>
                          <a:noFill/>
                        </a:ln>
                        <a:solidFill>
                          <a:srgbClr val="002060"/>
                        </a:solidFill>
                        <a:effectLst/>
                        <a:latin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319520">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400" b="1" i="0" u="none" strike="noStrike" cap="none" normalizeH="0" baseline="0" dirty="0" smtClean="0">
                          <a:ln>
                            <a:noFill/>
                          </a:ln>
                          <a:solidFill>
                            <a:srgbClr val="002060"/>
                          </a:solidFill>
                          <a:effectLst/>
                          <a:latin typeface="Arial" pitchFamily="34" charset="0"/>
                        </a:rPr>
                        <a:t>Urgent Care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rgbClr val="002060"/>
                          </a:solidFill>
                          <a:effectLst/>
                          <a:latin typeface="Arial" pitchFamily="34" charset="0"/>
                        </a:rPr>
                        <a:t>Plan pays 100%, after deductible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en-US" sz="1400" b="1" i="0" u="none" strike="noStrike" cap="none" normalizeH="0" baseline="0" dirty="0" smtClean="0">
                        <a:ln>
                          <a:noFill/>
                        </a:ln>
                        <a:solidFill>
                          <a:srgbClr val="002060"/>
                        </a:solidFill>
                        <a:effectLst/>
                        <a:latin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941956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495299" y="938394"/>
            <a:ext cx="4433601" cy="3004993"/>
          </a:xfrm>
          <a:prstGeom prst="rect">
            <a:avLst/>
          </a:prstGeom>
          <a:solidFill>
            <a:srgbClr val="0028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Title 6"/>
          <p:cNvSpPr>
            <a:spLocks noGrp="1"/>
          </p:cNvSpPr>
          <p:nvPr>
            <p:ph type="title"/>
          </p:nvPr>
        </p:nvSpPr>
        <p:spPr/>
        <p:txBody>
          <a:bodyPr/>
          <a:lstStyle/>
          <a:p>
            <a:r>
              <a:rPr lang="en-US" altLang="en-US" sz="2400" dirty="0" smtClean="0">
                <a:latin typeface="Arial" charset="0"/>
              </a:rPr>
              <a:t>Cigna 90 Now</a:t>
            </a:r>
            <a:endParaRPr lang="en-US" sz="2400" dirty="0"/>
          </a:p>
        </p:txBody>
      </p:sp>
      <p:sp>
        <p:nvSpPr>
          <p:cNvPr id="4" name="Slide Number Placeholder 3"/>
          <p:cNvSpPr>
            <a:spLocks noGrp="1"/>
          </p:cNvSpPr>
          <p:nvPr>
            <p:ph type="sldNum" sz="quarter" idx="10"/>
          </p:nvPr>
        </p:nvSpPr>
        <p:spPr/>
        <p:txBody>
          <a:bodyPr/>
          <a:lstStyle/>
          <a:p>
            <a:fld id="{97C9F2F1-5B60-4828-8D48-CC3CA0267DF1}" type="slidenum">
              <a:rPr lang="en-US" altLang="en-US" smtClean="0"/>
              <a:pPr/>
              <a:t>11</a:t>
            </a:fld>
            <a:endParaRPr lang="en-US" altLang="en-US"/>
          </a:p>
        </p:txBody>
      </p:sp>
      <p:sp>
        <p:nvSpPr>
          <p:cNvPr id="2" name="Footer Placeholder 1"/>
          <p:cNvSpPr>
            <a:spLocks noGrp="1"/>
          </p:cNvSpPr>
          <p:nvPr>
            <p:ph type="ftr" sz="quarter" idx="11"/>
          </p:nvPr>
        </p:nvSpPr>
        <p:spPr/>
        <p:txBody>
          <a:bodyPr/>
          <a:lstStyle/>
          <a:p>
            <a:r>
              <a:rPr lang="en-US" altLang="en-US" dirty="0" smtClean="0"/>
              <a:t>Confidential, unpublished property of Cigna. Do not duplicate or distribute. Use and distribution limited solely to authorized personnel. © 2019 Cigna</a:t>
            </a:r>
            <a:endParaRPr lang="en-US" altLang="en-US" dirty="0"/>
          </a:p>
        </p:txBody>
      </p:sp>
      <p:grpSp>
        <p:nvGrpSpPr>
          <p:cNvPr id="8" name="Group 7"/>
          <p:cNvGrpSpPr/>
          <p:nvPr/>
        </p:nvGrpSpPr>
        <p:grpSpPr>
          <a:xfrm>
            <a:off x="613967" y="1070698"/>
            <a:ext cx="4306052" cy="2742380"/>
            <a:chOff x="534478" y="1070698"/>
            <a:chExt cx="4306052" cy="2742380"/>
          </a:xfrm>
        </p:grpSpPr>
        <p:sp>
          <p:nvSpPr>
            <p:cNvPr id="22" name="Rectangle 1"/>
            <p:cNvSpPr>
              <a:spLocks noChangeArrowheads="1"/>
            </p:cNvSpPr>
            <p:nvPr/>
          </p:nvSpPr>
          <p:spPr bwMode="auto">
            <a:xfrm>
              <a:off x="534764" y="1070698"/>
              <a:ext cx="3733226" cy="338554"/>
            </a:xfrm>
            <a:prstGeom prst="rect">
              <a:avLst/>
            </a:prstGeom>
            <a:noFill/>
            <a:ln>
              <a:noFill/>
            </a:ln>
            <a:extLst/>
          </p:spPr>
          <p:txBody>
            <a:bodyPr wrap="square">
              <a:spAutoFit/>
            </a:bodyPr>
            <a:lstStyle>
              <a:lvl1pPr eaLnBrk="0" hangingPunct="0">
                <a:spcBef>
                  <a:spcPct val="20000"/>
                </a:spcBef>
                <a:buFont typeface="Arial" pitchFamily="34" charset="0"/>
                <a:buChar char="•"/>
                <a:defRPr sz="1600">
                  <a:solidFill>
                    <a:schemeClr val="tx1"/>
                  </a:solidFill>
                  <a:latin typeface="Arial" pitchFamily="34" charset="0"/>
                  <a:ea typeface="ＭＳ Ｐゴシック" pitchFamily="34" charset="-128"/>
                  <a:cs typeface="Arial" pitchFamily="34" charset="0"/>
                </a:defRPr>
              </a:lvl1pPr>
              <a:lvl2pPr marL="742950" indent="-285750" eaLnBrk="0" hangingPunct="0">
                <a:spcBef>
                  <a:spcPct val="20000"/>
                </a:spcBef>
                <a:buClr>
                  <a:schemeClr val="tx1"/>
                </a:buClr>
                <a:buFont typeface="Arial" pitchFamily="34" charset="0"/>
                <a:buChar char="–"/>
                <a:defRPr sz="1600">
                  <a:solidFill>
                    <a:schemeClr val="tx1"/>
                  </a:solidFill>
                  <a:latin typeface="Arial" pitchFamily="34" charset="0"/>
                  <a:ea typeface="ＭＳ Ｐゴシック" pitchFamily="34" charset="-128"/>
                  <a:cs typeface="Arial" pitchFamily="34" charset="0"/>
                </a:defRPr>
              </a:lvl2pPr>
              <a:lvl3pPr marL="1143000" indent="-228600" eaLnBrk="0" hangingPunct="0">
                <a:spcBef>
                  <a:spcPct val="20000"/>
                </a:spcBef>
                <a:buClr>
                  <a:schemeClr val="tx1"/>
                </a:buClr>
                <a:buFont typeface="Arial" pitchFamily="34" charset="0"/>
                <a:buChar char="–"/>
                <a:defRPr sz="1600">
                  <a:solidFill>
                    <a:schemeClr val="tx1"/>
                  </a:solidFill>
                  <a:latin typeface="Arial" pitchFamily="34" charset="0"/>
                  <a:ea typeface="ＭＳ Ｐゴシック" pitchFamily="34" charset="-128"/>
                  <a:cs typeface="Arial" pitchFamily="34" charset="0"/>
                </a:defRPr>
              </a:lvl3pPr>
              <a:lvl4pPr marL="1600200" indent="-228600" eaLnBrk="0" hangingPunct="0">
                <a:spcBef>
                  <a:spcPct val="20000"/>
                </a:spcBef>
                <a:buClr>
                  <a:schemeClr val="tx1"/>
                </a:buClr>
                <a:buFont typeface="Arial" pitchFamily="34" charset="0"/>
                <a:buChar char="–"/>
                <a:defRPr sz="1600">
                  <a:solidFill>
                    <a:schemeClr val="tx1"/>
                  </a:solidFill>
                  <a:latin typeface="Arial" pitchFamily="34" charset="0"/>
                  <a:ea typeface="ＭＳ Ｐゴシック" pitchFamily="34" charset="-128"/>
                  <a:cs typeface="Arial" pitchFamily="34" charset="0"/>
                </a:defRPr>
              </a:lvl4pPr>
              <a:lvl5pPr marL="2057400" indent="-228600" eaLnBrk="0" hangingPunct="0">
                <a:spcBef>
                  <a:spcPct val="20000"/>
                </a:spcBef>
                <a:buClr>
                  <a:schemeClr val="tx1"/>
                </a:buClr>
                <a:buFont typeface="Arial" pitchFamily="34" charset="0"/>
                <a:buChar char="–"/>
                <a:defRPr sz="1600">
                  <a:solidFill>
                    <a:schemeClr val="tx1"/>
                  </a:solidFill>
                  <a:latin typeface="Arial" pitchFamily="34" charset="0"/>
                  <a:ea typeface="ＭＳ Ｐゴシック" pitchFamily="34" charset="-128"/>
                  <a:cs typeface="Arial" pitchFamily="34" charset="0"/>
                </a:defRPr>
              </a:lvl5pPr>
              <a:lvl6pPr marL="2514600" indent="-228600" defTabSz="4572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ea typeface="ＭＳ Ｐゴシック" pitchFamily="34" charset="-128"/>
                  <a:cs typeface="Arial" pitchFamily="34" charset="0"/>
                </a:defRPr>
              </a:lvl6pPr>
              <a:lvl7pPr marL="2971800" indent="-228600" defTabSz="4572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ea typeface="ＭＳ Ｐゴシック" pitchFamily="34" charset="-128"/>
                  <a:cs typeface="Arial" pitchFamily="34" charset="0"/>
                </a:defRPr>
              </a:lvl7pPr>
              <a:lvl8pPr marL="3429000" indent="-228600" defTabSz="4572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ea typeface="ＭＳ Ｐゴシック" pitchFamily="34" charset="-128"/>
                  <a:cs typeface="Arial" pitchFamily="34" charset="0"/>
                </a:defRPr>
              </a:lvl8pPr>
              <a:lvl9pPr marL="3886200" indent="-228600" defTabSz="4572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ea typeface="ＭＳ Ｐゴシック" pitchFamily="34" charset="-128"/>
                  <a:cs typeface="Arial" pitchFamily="34" charset="0"/>
                </a:defRPr>
              </a:lvl9pPr>
            </a:lstStyle>
            <a:p>
              <a:pPr eaLnBrk="1" hangingPunct="1">
                <a:spcBef>
                  <a:spcPct val="0"/>
                </a:spcBef>
                <a:buNone/>
              </a:pPr>
              <a:r>
                <a:rPr lang="en-US" altLang="en-US" b="1" dirty="0">
                  <a:solidFill>
                    <a:srgbClr val="00AAE0"/>
                  </a:solidFill>
                  <a:ea typeface="MS Mincho" pitchFamily="49" charset="-128"/>
                  <a:sym typeface="Wingdings 3" pitchFamily="18" charset="2"/>
                </a:rPr>
                <a:t>More choice, more convenience</a:t>
              </a:r>
            </a:p>
          </p:txBody>
        </p:sp>
        <p:sp>
          <p:nvSpPr>
            <p:cNvPr id="3" name="Rectangle 2"/>
            <p:cNvSpPr/>
            <p:nvPr/>
          </p:nvSpPr>
          <p:spPr>
            <a:xfrm>
              <a:off x="534478" y="1412421"/>
              <a:ext cx="4306052" cy="2400657"/>
            </a:xfrm>
            <a:prstGeom prst="rect">
              <a:avLst/>
            </a:prstGeom>
          </p:spPr>
          <p:txBody>
            <a:bodyPr wrap="square">
              <a:spAutoFit/>
            </a:bodyPr>
            <a:lstStyle/>
            <a:p>
              <a:pPr>
                <a:spcAft>
                  <a:spcPts val="600"/>
                </a:spcAft>
              </a:pPr>
              <a:r>
                <a:rPr lang="en-US" altLang="en-US" sz="1400" dirty="0">
                  <a:solidFill>
                    <a:schemeClr val="bg1"/>
                  </a:solidFill>
                  <a:ea typeface="MS Mincho" pitchFamily="49" charset="-128"/>
                  <a:sym typeface="Wingdings 3" pitchFamily="18" charset="2"/>
                </a:rPr>
                <a:t>With Cigna 90 </a:t>
              </a:r>
              <a:r>
                <a:rPr lang="en-US" altLang="en-US" sz="1400" dirty="0" err="1" smtClean="0">
                  <a:solidFill>
                    <a:schemeClr val="bg1"/>
                  </a:solidFill>
                  <a:ea typeface="MS Mincho" pitchFamily="49" charset="-128"/>
                  <a:sym typeface="Wingdings 3" pitchFamily="18" charset="2"/>
                </a:rPr>
                <a:t>Now</a:t>
              </a:r>
              <a:r>
                <a:rPr lang="en-US" altLang="en-US" sz="1400" baseline="30000" dirty="0" err="1" smtClean="0">
                  <a:solidFill>
                    <a:schemeClr val="bg1"/>
                  </a:solidFill>
                  <a:ea typeface="MS Mincho" pitchFamily="49" charset="-128"/>
                  <a:sym typeface="Wingdings 3" pitchFamily="18" charset="2"/>
                </a:rPr>
                <a:t>SM</a:t>
              </a:r>
              <a:r>
                <a:rPr lang="en-US" altLang="en-US" sz="1400" dirty="0" smtClean="0">
                  <a:solidFill>
                    <a:schemeClr val="bg1"/>
                  </a:solidFill>
                  <a:ea typeface="MS Mincho" pitchFamily="49" charset="-128"/>
                  <a:sym typeface="Wingdings 3" pitchFamily="18" charset="2"/>
                </a:rPr>
                <a:t>, </a:t>
              </a:r>
              <a:r>
                <a:rPr lang="en-US" altLang="en-US" sz="1400" dirty="0">
                  <a:solidFill>
                    <a:schemeClr val="bg1"/>
                  </a:solidFill>
                  <a:ea typeface="MS Mincho" pitchFamily="49" charset="-128"/>
                  <a:sym typeface="Wingdings 3" pitchFamily="18" charset="2"/>
                </a:rPr>
                <a:t>you can choose to fill your maintenance medications in either a </a:t>
              </a:r>
              <a:r>
                <a:rPr lang="en-US" altLang="en-US" sz="1400" b="1" dirty="0">
                  <a:solidFill>
                    <a:schemeClr val="bg1"/>
                  </a:solidFill>
                  <a:ea typeface="MS Mincho" pitchFamily="49" charset="-128"/>
                  <a:sym typeface="Wingdings 3" pitchFamily="18" charset="2"/>
                </a:rPr>
                <a:t>30-day</a:t>
              </a:r>
              <a:r>
                <a:rPr lang="en-US" altLang="en-US" sz="1400" dirty="0">
                  <a:solidFill>
                    <a:schemeClr val="bg1"/>
                  </a:solidFill>
                  <a:ea typeface="MS Mincho" pitchFamily="49" charset="-128"/>
                  <a:sym typeface="Wingdings 3" pitchFamily="18" charset="2"/>
                </a:rPr>
                <a:t> or </a:t>
              </a:r>
              <a:r>
                <a:rPr lang="en-US" altLang="en-US" sz="1400" dirty="0" smtClean="0">
                  <a:solidFill>
                    <a:schemeClr val="bg1"/>
                  </a:solidFill>
                  <a:ea typeface="MS Mincho" pitchFamily="49" charset="-128"/>
                  <a:sym typeface="Wingdings 3" pitchFamily="18" charset="2"/>
                </a:rPr>
                <a:t/>
              </a:r>
              <a:br>
                <a:rPr lang="en-US" altLang="en-US" sz="1400" dirty="0" smtClean="0">
                  <a:solidFill>
                    <a:schemeClr val="bg1"/>
                  </a:solidFill>
                  <a:ea typeface="MS Mincho" pitchFamily="49" charset="-128"/>
                  <a:sym typeface="Wingdings 3" pitchFamily="18" charset="2"/>
                </a:rPr>
              </a:br>
              <a:r>
                <a:rPr lang="en-US" altLang="en-US" sz="1400" b="1" dirty="0" smtClean="0">
                  <a:solidFill>
                    <a:schemeClr val="bg1"/>
                  </a:solidFill>
                  <a:ea typeface="MS Mincho" pitchFamily="49" charset="-128"/>
                  <a:sym typeface="Wingdings 3" pitchFamily="18" charset="2"/>
                </a:rPr>
                <a:t>90-day </a:t>
              </a:r>
              <a:r>
                <a:rPr lang="en-US" altLang="en-US" sz="1400" dirty="0" smtClean="0">
                  <a:solidFill>
                    <a:schemeClr val="bg1"/>
                  </a:solidFill>
                  <a:ea typeface="MS Mincho" pitchFamily="49" charset="-128"/>
                  <a:sym typeface="Wingdings 3" pitchFamily="18" charset="2"/>
                </a:rPr>
                <a:t>supply.</a:t>
              </a:r>
              <a:endParaRPr lang="en-US" altLang="en-US" sz="1400" b="1" dirty="0">
                <a:solidFill>
                  <a:schemeClr val="bg1"/>
                </a:solidFill>
                <a:ea typeface="MS Mincho" pitchFamily="49" charset="-128"/>
                <a:sym typeface="Wingdings 3" pitchFamily="18" charset="2"/>
              </a:endParaRPr>
            </a:p>
            <a:p>
              <a:pPr marL="127397" indent="-127397">
                <a:spcAft>
                  <a:spcPts val="600"/>
                </a:spcAft>
                <a:buFont typeface="Arial" panose="020B0604020202020204" pitchFamily="34" charset="0"/>
                <a:buChar char="•"/>
              </a:pPr>
              <a:r>
                <a:rPr lang="en-US" sz="1400" b="1" dirty="0">
                  <a:solidFill>
                    <a:schemeClr val="bg1"/>
                  </a:solidFill>
                </a:rPr>
                <a:t>For 30-day supplies:</a:t>
              </a:r>
              <a:r>
                <a:rPr lang="en-US" sz="1400" dirty="0">
                  <a:solidFill>
                    <a:schemeClr val="bg1"/>
                  </a:solidFill>
                </a:rPr>
                <a:t> </a:t>
              </a:r>
              <a:r>
                <a:rPr lang="en-US" sz="1400" dirty="0" smtClean="0">
                  <a:solidFill>
                    <a:schemeClr val="bg1"/>
                  </a:solidFill>
                </a:rPr>
                <a:t>You </a:t>
              </a:r>
              <a:r>
                <a:rPr lang="en-US" sz="1400" dirty="0">
                  <a:solidFill>
                    <a:schemeClr val="bg1"/>
                  </a:solidFill>
                </a:rPr>
                <a:t>can use any retail pharmacy in your plan’s network. You have the option of switching to a 90-day supply at any time</a:t>
              </a:r>
              <a:r>
                <a:rPr lang="en-US" sz="1400" dirty="0" smtClean="0">
                  <a:solidFill>
                    <a:schemeClr val="bg1"/>
                  </a:solidFill>
                </a:rPr>
                <a:t>.</a:t>
              </a:r>
              <a:endParaRPr lang="en-US" sz="1400" dirty="0">
                <a:solidFill>
                  <a:schemeClr val="bg1"/>
                </a:solidFill>
              </a:endParaRPr>
            </a:p>
            <a:p>
              <a:pPr marL="127397" indent="-127397">
                <a:spcAft>
                  <a:spcPts val="600"/>
                </a:spcAft>
                <a:buFont typeface="Arial" panose="020B0604020202020204" pitchFamily="34" charset="0"/>
                <a:buChar char="•"/>
              </a:pPr>
              <a:r>
                <a:rPr lang="en-US" sz="1400" b="1" dirty="0">
                  <a:solidFill>
                    <a:schemeClr val="bg1"/>
                  </a:solidFill>
                </a:rPr>
                <a:t>For 90-day (or three-month) </a:t>
              </a:r>
              <a:r>
                <a:rPr lang="en-US" sz="1400" b="1" dirty="0" smtClean="0">
                  <a:solidFill>
                    <a:schemeClr val="bg1"/>
                  </a:solidFill>
                </a:rPr>
                <a:t>supplies:</a:t>
              </a:r>
              <a:r>
                <a:rPr lang="en-US" sz="1400" b="1" baseline="30000" dirty="0" smtClean="0">
                  <a:solidFill>
                    <a:schemeClr val="bg1"/>
                  </a:solidFill>
                </a:rPr>
                <a:t>1</a:t>
              </a:r>
              <a:r>
                <a:rPr lang="en-US" sz="1400" dirty="0" smtClean="0">
                  <a:solidFill>
                    <a:schemeClr val="bg1"/>
                  </a:solidFill>
                </a:rPr>
                <a:t> </a:t>
              </a:r>
              <a:br>
                <a:rPr lang="en-US" sz="1400" dirty="0" smtClean="0">
                  <a:solidFill>
                    <a:schemeClr val="bg1"/>
                  </a:solidFill>
                </a:rPr>
              </a:br>
              <a:r>
                <a:rPr lang="en-US" sz="1400" dirty="0" smtClean="0">
                  <a:solidFill>
                    <a:schemeClr val="bg1"/>
                  </a:solidFill>
                </a:rPr>
                <a:t>You </a:t>
              </a:r>
              <a:r>
                <a:rPr lang="en-US" sz="1400" dirty="0">
                  <a:solidFill>
                    <a:schemeClr val="bg1"/>
                  </a:solidFill>
                </a:rPr>
                <a:t>can use an in-network retail pharmacy approved to fill 90-day prescriptions or </a:t>
              </a:r>
              <a:r>
                <a:rPr lang="en-US" sz="1400" dirty="0" smtClean="0">
                  <a:solidFill>
                    <a:schemeClr val="bg1"/>
                  </a:solidFill>
                </a:rPr>
                <a:t>home delivery.</a:t>
              </a:r>
              <a:r>
                <a:rPr lang="en-US" sz="1400" baseline="30000" dirty="0" smtClean="0">
                  <a:solidFill>
                    <a:schemeClr val="bg1"/>
                  </a:solidFill>
                </a:rPr>
                <a:t>2</a:t>
              </a:r>
              <a:r>
                <a:rPr lang="en-US" sz="1400" dirty="0" smtClean="0">
                  <a:solidFill>
                    <a:schemeClr val="bg1"/>
                  </a:solidFill>
                </a:rPr>
                <a:t> </a:t>
              </a:r>
              <a:endParaRPr lang="en-US" sz="1400" dirty="0">
                <a:solidFill>
                  <a:schemeClr val="bg1"/>
                </a:solidFill>
              </a:endParaRPr>
            </a:p>
          </p:txBody>
        </p:sp>
      </p:grpSp>
      <p:sp>
        <p:nvSpPr>
          <p:cNvPr id="27" name="Footer Placeholder 4"/>
          <p:cNvSpPr txBox="1">
            <a:spLocks/>
          </p:cNvSpPr>
          <p:nvPr/>
        </p:nvSpPr>
        <p:spPr bwMode="auto">
          <a:xfrm>
            <a:off x="431305" y="595839"/>
            <a:ext cx="7371535" cy="378135"/>
          </a:xfrm>
          <a:prstGeom prst="rect">
            <a:avLst/>
          </a:prstGeom>
          <a:noFill/>
          <a:ln w="9525">
            <a:noFill/>
            <a:miter lim="800000"/>
            <a:headEnd/>
            <a:tailEnd/>
          </a:ln>
        </p:spPr>
        <p:txBody>
          <a:bodyPr/>
          <a:lstStyle/>
          <a:p>
            <a:pPr>
              <a:defRPr/>
            </a:pPr>
            <a:r>
              <a:rPr lang="en-US" sz="1400" b="1" dirty="0">
                <a:solidFill>
                  <a:schemeClr val="tx1">
                    <a:lumMod val="65000"/>
                    <a:lumOff val="35000"/>
                  </a:schemeClr>
                </a:solidFill>
                <a:latin typeface="Arial" pitchFamily="-1" charset="0"/>
                <a:ea typeface="ＭＳ Ｐゴシック" pitchFamily="-65" charset="-128"/>
                <a:cs typeface="ＭＳ Ｐゴシック" pitchFamily="-65" charset="-128"/>
              </a:rPr>
              <a:t>Making it easier to fill the medications you take every day</a:t>
            </a:r>
          </a:p>
        </p:txBody>
      </p:sp>
      <p:sp>
        <p:nvSpPr>
          <p:cNvPr id="28" name="Rectangle 27"/>
          <p:cNvSpPr/>
          <p:nvPr/>
        </p:nvSpPr>
        <p:spPr>
          <a:xfrm>
            <a:off x="5267846" y="1036544"/>
            <a:ext cx="3300161" cy="2308324"/>
          </a:xfrm>
          <a:prstGeom prst="rect">
            <a:avLst/>
          </a:prstGeom>
        </p:spPr>
        <p:txBody>
          <a:bodyPr wrap="square">
            <a:spAutoFit/>
          </a:bodyPr>
          <a:lstStyle/>
          <a:p>
            <a:pPr fontAlgn="auto"/>
            <a:r>
              <a:rPr lang="en-US" sz="1600" b="1" dirty="0">
                <a:solidFill>
                  <a:srgbClr val="00AAE0"/>
                </a:solidFill>
              </a:rPr>
              <a:t>Filling a 90-day supply helps make life easier</a:t>
            </a:r>
            <a:endParaRPr lang="en-US" sz="1600" b="1" dirty="0" smtClean="0">
              <a:solidFill>
                <a:srgbClr val="00AAE0"/>
              </a:solidFill>
            </a:endParaRPr>
          </a:p>
          <a:p>
            <a:pPr fontAlgn="auto"/>
            <a:endParaRPr lang="en-US" sz="1600" b="1" dirty="0" smtClean="0">
              <a:solidFill>
                <a:schemeClr val="bg1"/>
              </a:solidFill>
            </a:endParaRPr>
          </a:p>
          <a:p>
            <a:pPr marL="457200" fontAlgn="auto"/>
            <a:r>
              <a:rPr lang="en-US" sz="1600" dirty="0" smtClean="0"/>
              <a:t>Make </a:t>
            </a:r>
            <a:r>
              <a:rPr lang="en-US" sz="1600" dirty="0"/>
              <a:t>fewer trips to the pharmacy for refills</a:t>
            </a:r>
            <a:endParaRPr lang="en-US" sz="1600" dirty="0" smtClean="0"/>
          </a:p>
          <a:p>
            <a:pPr marL="457200" fontAlgn="auto"/>
            <a:endParaRPr lang="en-US" sz="1600" dirty="0" smtClean="0"/>
          </a:p>
          <a:p>
            <a:pPr marL="457200" fontAlgn="auto"/>
            <a:r>
              <a:rPr lang="en-US" sz="1600" dirty="0"/>
              <a:t>Less likely to miss a </a:t>
            </a:r>
            <a:r>
              <a:rPr lang="en-US" sz="1600" dirty="0" smtClean="0"/>
              <a:t>dose</a:t>
            </a:r>
            <a:r>
              <a:rPr lang="en-US" sz="1600" baseline="30000" dirty="0"/>
              <a:t>3</a:t>
            </a:r>
          </a:p>
          <a:p>
            <a:pPr marL="457200" fontAlgn="auto"/>
            <a:endParaRPr lang="en-US" sz="1600" dirty="0"/>
          </a:p>
          <a:p>
            <a:pPr marL="457200" fontAlgn="auto"/>
            <a:r>
              <a:rPr lang="en-US" sz="1600" dirty="0"/>
              <a:t>More likely to stay </a:t>
            </a:r>
            <a:r>
              <a:rPr lang="en-US" sz="1600" dirty="0" smtClean="0"/>
              <a:t>healthy</a:t>
            </a:r>
            <a:r>
              <a:rPr lang="en-US" sz="1600" baseline="30000" dirty="0"/>
              <a:t>3</a:t>
            </a:r>
            <a:endParaRPr lang="en-US" sz="1600" dirty="0"/>
          </a:p>
        </p:txBody>
      </p:sp>
      <p:pic>
        <p:nvPicPr>
          <p:cNvPr id="30" name="Picture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5941" y="1835947"/>
            <a:ext cx="459544" cy="365760"/>
          </a:xfrm>
          <a:prstGeom prst="rect">
            <a:avLst/>
          </a:prstGeom>
        </p:spPr>
      </p:pic>
      <p:pic>
        <p:nvPicPr>
          <p:cNvPr id="32" name="Picture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5941" y="2469451"/>
            <a:ext cx="459544" cy="365760"/>
          </a:xfrm>
          <a:prstGeom prst="rect">
            <a:avLst/>
          </a:prstGeom>
        </p:spPr>
      </p:pic>
      <p:pic>
        <p:nvPicPr>
          <p:cNvPr id="34" name="Picture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5941" y="2937914"/>
            <a:ext cx="459544" cy="365760"/>
          </a:xfrm>
          <a:prstGeom prst="rect">
            <a:avLst/>
          </a:prstGeom>
        </p:spPr>
      </p:pic>
      <p:sp>
        <p:nvSpPr>
          <p:cNvPr id="37" name="Rectangle 36"/>
          <p:cNvSpPr/>
          <p:nvPr/>
        </p:nvSpPr>
        <p:spPr>
          <a:xfrm>
            <a:off x="1" y="4059653"/>
            <a:ext cx="7011987" cy="1015663"/>
          </a:xfrm>
          <a:prstGeom prst="rect">
            <a:avLst/>
          </a:prstGeom>
        </p:spPr>
        <p:txBody>
          <a:bodyPr wrap="square">
            <a:spAutoFit/>
          </a:bodyPr>
          <a:lstStyle/>
          <a:p>
            <a:r>
              <a:rPr lang="en-US" sz="1000" dirty="0">
                <a:solidFill>
                  <a:schemeClr val="bg1">
                    <a:lumMod val="50000"/>
                  </a:schemeClr>
                </a:solidFill>
                <a:latin typeface="Arial Narrow" charset="0"/>
                <a:ea typeface="Arial Narrow" charset="0"/>
                <a:cs typeface="Arial Narrow" charset="0"/>
              </a:rPr>
              <a:t>1. You may be taking a medication that isn’t actually available in a 90-day supply. Certain medications may only be packaged in lesser amounts. For example, three packages of </a:t>
            </a:r>
            <a:r>
              <a:rPr lang="en-US" sz="1000" dirty="0" smtClean="0">
                <a:solidFill>
                  <a:schemeClr val="bg1">
                    <a:lumMod val="50000"/>
                  </a:schemeClr>
                </a:solidFill>
                <a:latin typeface="Arial Narrow" charset="0"/>
                <a:ea typeface="Arial Narrow" charset="0"/>
                <a:cs typeface="Arial Narrow" charset="0"/>
              </a:rPr>
              <a:t>a medication equal </a:t>
            </a:r>
            <a:r>
              <a:rPr lang="en-US" sz="1000" dirty="0">
                <a:solidFill>
                  <a:schemeClr val="bg1">
                    <a:lumMod val="50000"/>
                  </a:schemeClr>
                </a:solidFill>
                <a:latin typeface="Arial Narrow" charset="0"/>
                <a:ea typeface="Arial Narrow" charset="0"/>
                <a:cs typeface="Arial Narrow" charset="0"/>
              </a:rPr>
              <a:t>an 84-day supply. Even though it’s not a </a:t>
            </a:r>
            <a:r>
              <a:rPr lang="en-US" sz="1000" dirty="0" smtClean="0">
                <a:solidFill>
                  <a:schemeClr val="bg1">
                    <a:lumMod val="50000"/>
                  </a:schemeClr>
                </a:solidFill>
                <a:latin typeface="Arial Narrow" charset="0"/>
                <a:ea typeface="Arial Narrow" charset="0"/>
                <a:cs typeface="Arial Narrow" charset="0"/>
              </a:rPr>
              <a:t>“</a:t>
            </a:r>
            <a:r>
              <a:rPr lang="en-US" sz="1000" dirty="0">
                <a:solidFill>
                  <a:schemeClr val="bg1">
                    <a:lumMod val="50000"/>
                  </a:schemeClr>
                </a:solidFill>
                <a:latin typeface="Arial Narrow" charset="0"/>
                <a:ea typeface="Arial Narrow" charset="0"/>
                <a:cs typeface="Arial Narrow" charset="0"/>
              </a:rPr>
              <a:t>90-day supply,” it’s still considered a 90-day prescription</a:t>
            </a:r>
            <a:r>
              <a:rPr lang="en-US" sz="1000" dirty="0" smtClean="0">
                <a:solidFill>
                  <a:schemeClr val="bg1">
                    <a:lumMod val="50000"/>
                  </a:schemeClr>
                </a:solidFill>
                <a:latin typeface="Arial Narrow" charset="0"/>
                <a:ea typeface="Arial Narrow" charset="0"/>
                <a:cs typeface="Arial Narrow" charset="0"/>
              </a:rPr>
              <a:t>. 2</a:t>
            </a:r>
            <a:r>
              <a:rPr lang="en-US" sz="1000" dirty="0">
                <a:solidFill>
                  <a:schemeClr val="bg1">
                    <a:lumMod val="50000"/>
                  </a:schemeClr>
                </a:solidFill>
                <a:latin typeface="Arial Narrow" charset="0"/>
                <a:ea typeface="Arial Narrow" charset="0"/>
                <a:cs typeface="Arial Narrow" charset="0"/>
              </a:rPr>
              <a:t>. Some plans may not include </a:t>
            </a:r>
            <a:r>
              <a:rPr lang="en-US" sz="1000" dirty="0" smtClean="0">
                <a:solidFill>
                  <a:schemeClr val="bg1">
                    <a:lumMod val="50000"/>
                  </a:schemeClr>
                </a:solidFill>
                <a:latin typeface="Arial Narrow" charset="0"/>
                <a:ea typeface="Arial Narrow" charset="0"/>
                <a:cs typeface="Arial Narrow" charset="0"/>
              </a:rPr>
              <a:t>home delivery as a covered pharmacy option. </a:t>
            </a:r>
            <a:r>
              <a:rPr lang="en-US" sz="1000" dirty="0">
                <a:solidFill>
                  <a:schemeClr val="bg1">
                    <a:lumMod val="50000"/>
                  </a:schemeClr>
                </a:solidFill>
                <a:latin typeface="Arial Narrow" charset="0"/>
                <a:ea typeface="Arial Narrow" charset="0"/>
                <a:cs typeface="Arial Narrow" charset="0"/>
              </a:rPr>
              <a:t>Please log in to the </a:t>
            </a:r>
            <a:r>
              <a:rPr lang="en-US" sz="1000" dirty="0" err="1">
                <a:solidFill>
                  <a:schemeClr val="bg1">
                    <a:lumMod val="50000"/>
                  </a:schemeClr>
                </a:solidFill>
                <a:latin typeface="Arial Narrow" charset="0"/>
                <a:ea typeface="Arial Narrow" charset="0"/>
                <a:cs typeface="Arial Narrow" charset="0"/>
              </a:rPr>
              <a:t>myCigna</a:t>
            </a:r>
            <a:r>
              <a:rPr lang="en-US" sz="1000" dirty="0">
                <a:solidFill>
                  <a:schemeClr val="bg1">
                    <a:lumMod val="50000"/>
                  </a:schemeClr>
                </a:solidFill>
                <a:latin typeface="Arial Narrow" charset="0"/>
                <a:ea typeface="Arial Narrow" charset="0"/>
                <a:cs typeface="Arial Narrow" charset="0"/>
              </a:rPr>
              <a:t> </a:t>
            </a:r>
            <a:r>
              <a:rPr lang="en-US" sz="1000" dirty="0" smtClean="0">
                <a:solidFill>
                  <a:schemeClr val="bg1">
                    <a:lumMod val="50000"/>
                  </a:schemeClr>
                </a:solidFill>
                <a:latin typeface="Arial Narrow" charset="0"/>
                <a:ea typeface="Arial Narrow" charset="0"/>
                <a:cs typeface="Arial Narrow" charset="0"/>
              </a:rPr>
              <a:t>App </a:t>
            </a:r>
            <a:r>
              <a:rPr lang="en-US" sz="1000" dirty="0">
                <a:solidFill>
                  <a:schemeClr val="bg1">
                    <a:lumMod val="50000"/>
                  </a:schemeClr>
                </a:solidFill>
                <a:latin typeface="Arial Narrow" charset="0"/>
                <a:ea typeface="Arial Narrow" charset="0"/>
                <a:cs typeface="Arial Narrow" charset="0"/>
              </a:rPr>
              <a:t>or </a:t>
            </a:r>
            <a:r>
              <a:rPr lang="en-US" sz="1000" dirty="0" smtClean="0">
                <a:solidFill>
                  <a:schemeClr val="bg1">
                    <a:lumMod val="50000"/>
                  </a:schemeClr>
                </a:solidFill>
                <a:latin typeface="Arial Narrow" charset="0"/>
                <a:ea typeface="Arial Narrow" charset="0"/>
                <a:cs typeface="Arial Narrow" charset="0"/>
              </a:rPr>
              <a:t>website, </a:t>
            </a:r>
            <a:r>
              <a:rPr lang="en-US" sz="1000" dirty="0">
                <a:solidFill>
                  <a:schemeClr val="bg1">
                    <a:lumMod val="50000"/>
                  </a:schemeClr>
                </a:solidFill>
                <a:latin typeface="Arial Narrow" charset="0"/>
                <a:ea typeface="Arial Narrow" charset="0"/>
                <a:cs typeface="Arial Narrow" charset="0"/>
              </a:rPr>
              <a:t>or check your plan materials, to learn more about the pharmacies in your plan’s network. 3. </a:t>
            </a:r>
            <a:r>
              <a:rPr lang="en-US" sz="1000" dirty="0" smtClean="0">
                <a:solidFill>
                  <a:schemeClr val="bg1">
                    <a:lumMod val="50000"/>
                  </a:schemeClr>
                </a:solidFill>
                <a:latin typeface="Arial Narrow" panose="020B0606020202030204" pitchFamily="34" charset="0"/>
              </a:rPr>
              <a:t>Internal </a:t>
            </a:r>
            <a:r>
              <a:rPr lang="en-US" sz="1000" dirty="0">
                <a:solidFill>
                  <a:schemeClr val="bg1">
                    <a:lumMod val="50000"/>
                  </a:schemeClr>
                </a:solidFill>
                <a:latin typeface="Arial Narrow" panose="020B0606020202030204" pitchFamily="34" charset="0"/>
              </a:rPr>
              <a:t>Cigna analysis performed Jan 2019, utilizing 2018 Cigna National Book of Business average medication adherence (customer adherent &gt; 80% PDC), 90-day supply vs. those who received a 30-day supply taking antidiabetics, RAS antagonists and statins.</a:t>
            </a:r>
            <a:endParaRPr lang="en-US" sz="1000" dirty="0">
              <a:solidFill>
                <a:schemeClr val="bg1">
                  <a:lumMod val="50000"/>
                </a:schemeClr>
              </a:solidFill>
              <a:latin typeface="Arial Narrow" panose="020B0606020202030204" pitchFamily="34" charset="0"/>
              <a:ea typeface="Arial Narrow" charset="0"/>
              <a:cs typeface="Arial Narrow" charset="0"/>
            </a:endParaRPr>
          </a:p>
        </p:txBody>
      </p:sp>
    </p:spTree>
    <p:extLst>
      <p:ext uri="{BB962C8B-B14F-4D97-AF65-F5344CB8AC3E}">
        <p14:creationId xmlns:p14="http://schemas.microsoft.com/office/powerpoint/2010/main" val="41035137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p:cNvSpPr/>
          <p:nvPr/>
        </p:nvSpPr>
        <p:spPr>
          <a:xfrm>
            <a:off x="0" y="3045924"/>
            <a:ext cx="9144000" cy="133008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ectangle 79"/>
          <p:cNvSpPr/>
          <p:nvPr/>
        </p:nvSpPr>
        <p:spPr>
          <a:xfrm>
            <a:off x="0" y="1499973"/>
            <a:ext cx="9144000" cy="146984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80"/>
          <p:cNvSpPr/>
          <p:nvPr/>
        </p:nvSpPr>
        <p:spPr>
          <a:xfrm>
            <a:off x="1612939" y="1500931"/>
            <a:ext cx="822960" cy="822960"/>
          </a:xfrm>
          <a:prstGeom prst="rect">
            <a:avLst/>
          </a:prstGeom>
          <a:solidFill>
            <a:srgbClr val="00AA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81"/>
          <p:cNvSpPr/>
          <p:nvPr/>
        </p:nvSpPr>
        <p:spPr>
          <a:xfrm>
            <a:off x="4309883" y="1503125"/>
            <a:ext cx="822960" cy="822960"/>
          </a:xfrm>
          <a:prstGeom prst="rect">
            <a:avLst/>
          </a:prstGeom>
          <a:solidFill>
            <a:srgbClr val="0065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le 82"/>
          <p:cNvSpPr/>
          <p:nvPr/>
        </p:nvSpPr>
        <p:spPr>
          <a:xfrm>
            <a:off x="6994503" y="1504744"/>
            <a:ext cx="822960" cy="822960"/>
          </a:xfrm>
          <a:prstGeom prst="rect">
            <a:avLst/>
          </a:prstGeom>
          <a:solidFill>
            <a:srgbClr val="0028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Title 6"/>
          <p:cNvSpPr>
            <a:spLocks noGrp="1"/>
          </p:cNvSpPr>
          <p:nvPr>
            <p:ph type="title"/>
          </p:nvPr>
        </p:nvSpPr>
        <p:spPr>
          <a:xfrm>
            <a:off x="307714" y="169701"/>
            <a:ext cx="8690553" cy="484584"/>
          </a:xfrm>
        </p:spPr>
        <p:txBody>
          <a:bodyPr/>
          <a:lstStyle/>
          <a:p>
            <a:r>
              <a:rPr lang="en-US" altLang="en-US" sz="2400" dirty="0" smtClean="0">
                <a:latin typeface="Arial" charset="0"/>
              </a:rPr>
              <a:t>Making </a:t>
            </a:r>
            <a:r>
              <a:rPr lang="en-US" sz="2400" dirty="0" smtClean="0"/>
              <a:t>it </a:t>
            </a:r>
            <a:r>
              <a:rPr lang="en-US" sz="2400" dirty="0"/>
              <a:t>easier </a:t>
            </a:r>
            <a:r>
              <a:rPr lang="en-US" sz="2400" dirty="0" smtClean="0"/>
              <a:t>to </a:t>
            </a:r>
            <a:r>
              <a:rPr lang="en-US" sz="2400" dirty="0"/>
              <a:t>fill </a:t>
            </a:r>
            <a:r>
              <a:rPr lang="en-US" sz="2400" dirty="0" smtClean="0"/>
              <a:t>the medications you take every day</a:t>
            </a:r>
            <a:endParaRPr lang="en-US" sz="2400" dirty="0"/>
          </a:p>
        </p:txBody>
      </p:sp>
      <p:sp>
        <p:nvSpPr>
          <p:cNvPr id="107" name="Slide Number Placeholder 3"/>
          <p:cNvSpPr>
            <a:spLocks noGrp="1"/>
          </p:cNvSpPr>
          <p:nvPr>
            <p:ph type="sldNum" sz="quarter" idx="10"/>
          </p:nvPr>
        </p:nvSpPr>
        <p:spPr/>
        <p:txBody>
          <a:bodyPr/>
          <a:lstStyle/>
          <a:p>
            <a:fld id="{97C9F2F1-5B60-4828-8D48-CC3CA0267DF1}" type="slidenum">
              <a:rPr lang="en-US" altLang="en-US" smtClean="0"/>
              <a:pPr/>
              <a:t>12</a:t>
            </a:fld>
            <a:endParaRPr lang="en-US" altLang="en-US"/>
          </a:p>
        </p:txBody>
      </p:sp>
      <p:sp>
        <p:nvSpPr>
          <p:cNvPr id="106" name="Footer Placeholder 1"/>
          <p:cNvSpPr>
            <a:spLocks noGrp="1"/>
          </p:cNvSpPr>
          <p:nvPr>
            <p:ph type="ftr" sz="quarter" idx="11"/>
          </p:nvPr>
        </p:nvSpPr>
        <p:spPr/>
        <p:txBody>
          <a:bodyPr/>
          <a:lstStyle/>
          <a:p>
            <a:r>
              <a:rPr lang="en-US" altLang="en-US" dirty="0" smtClean="0"/>
              <a:t>Confidential, unpublished property of Cigna. Do not duplicate or distribute. Use and distribution limited solely to authorized personnel. © 2019 Cigna</a:t>
            </a:r>
            <a:endParaRPr lang="en-US" altLang="en-US" dirty="0"/>
          </a:p>
        </p:txBody>
      </p:sp>
      <p:sp>
        <p:nvSpPr>
          <p:cNvPr id="86" name="Rectangle 1"/>
          <p:cNvSpPr>
            <a:spLocks noChangeArrowheads="1"/>
          </p:cNvSpPr>
          <p:nvPr/>
        </p:nvSpPr>
        <p:spPr bwMode="auto">
          <a:xfrm>
            <a:off x="147157" y="3089336"/>
            <a:ext cx="1023884" cy="276999"/>
          </a:xfrm>
          <a:prstGeom prst="rect">
            <a:avLst/>
          </a:prstGeom>
          <a:noFill/>
          <a:ln>
            <a:noFill/>
          </a:ln>
          <a:extLst/>
        </p:spPr>
        <p:txBody>
          <a:bodyPr wrap="square">
            <a:spAutoFit/>
          </a:bodyPr>
          <a:lstStyle>
            <a:lvl1pPr eaLnBrk="0" hangingPunct="0">
              <a:spcBef>
                <a:spcPct val="20000"/>
              </a:spcBef>
              <a:buFont typeface="Arial" pitchFamily="34" charset="0"/>
              <a:buChar char="•"/>
              <a:defRPr sz="1600">
                <a:solidFill>
                  <a:schemeClr val="tx1"/>
                </a:solidFill>
                <a:latin typeface="Arial" pitchFamily="34" charset="0"/>
                <a:ea typeface="ＭＳ Ｐゴシック" pitchFamily="34" charset="-128"/>
                <a:cs typeface="Arial" pitchFamily="34" charset="0"/>
              </a:defRPr>
            </a:lvl1pPr>
            <a:lvl2pPr marL="742950" indent="-285750" eaLnBrk="0" hangingPunct="0">
              <a:spcBef>
                <a:spcPct val="20000"/>
              </a:spcBef>
              <a:buClr>
                <a:schemeClr val="tx1"/>
              </a:buClr>
              <a:buFont typeface="Arial" pitchFamily="34" charset="0"/>
              <a:buChar char="–"/>
              <a:defRPr sz="1600">
                <a:solidFill>
                  <a:schemeClr val="tx1"/>
                </a:solidFill>
                <a:latin typeface="Arial" pitchFamily="34" charset="0"/>
                <a:ea typeface="ＭＳ Ｐゴシック" pitchFamily="34" charset="-128"/>
                <a:cs typeface="Arial" pitchFamily="34" charset="0"/>
              </a:defRPr>
            </a:lvl2pPr>
            <a:lvl3pPr marL="1143000" indent="-228600" eaLnBrk="0" hangingPunct="0">
              <a:spcBef>
                <a:spcPct val="20000"/>
              </a:spcBef>
              <a:buClr>
                <a:schemeClr val="tx1"/>
              </a:buClr>
              <a:buFont typeface="Arial" pitchFamily="34" charset="0"/>
              <a:buChar char="–"/>
              <a:defRPr sz="1600">
                <a:solidFill>
                  <a:schemeClr val="tx1"/>
                </a:solidFill>
                <a:latin typeface="Arial" pitchFamily="34" charset="0"/>
                <a:ea typeface="ＭＳ Ｐゴシック" pitchFamily="34" charset="-128"/>
                <a:cs typeface="Arial" pitchFamily="34" charset="0"/>
              </a:defRPr>
            </a:lvl3pPr>
            <a:lvl4pPr marL="1600200" indent="-228600" eaLnBrk="0" hangingPunct="0">
              <a:spcBef>
                <a:spcPct val="20000"/>
              </a:spcBef>
              <a:buClr>
                <a:schemeClr val="tx1"/>
              </a:buClr>
              <a:buFont typeface="Arial" pitchFamily="34" charset="0"/>
              <a:buChar char="–"/>
              <a:defRPr sz="1600">
                <a:solidFill>
                  <a:schemeClr val="tx1"/>
                </a:solidFill>
                <a:latin typeface="Arial" pitchFamily="34" charset="0"/>
                <a:ea typeface="ＭＳ Ｐゴシック" pitchFamily="34" charset="-128"/>
                <a:cs typeface="Arial" pitchFamily="34" charset="0"/>
              </a:defRPr>
            </a:lvl4pPr>
            <a:lvl5pPr marL="2057400" indent="-228600" eaLnBrk="0" hangingPunct="0">
              <a:spcBef>
                <a:spcPct val="20000"/>
              </a:spcBef>
              <a:buClr>
                <a:schemeClr val="tx1"/>
              </a:buClr>
              <a:buFont typeface="Arial" pitchFamily="34" charset="0"/>
              <a:buChar char="–"/>
              <a:defRPr sz="1600">
                <a:solidFill>
                  <a:schemeClr val="tx1"/>
                </a:solidFill>
                <a:latin typeface="Arial" pitchFamily="34" charset="0"/>
                <a:ea typeface="ＭＳ Ｐゴシック" pitchFamily="34" charset="-128"/>
                <a:cs typeface="Arial" pitchFamily="34" charset="0"/>
              </a:defRPr>
            </a:lvl5pPr>
            <a:lvl6pPr marL="2514600" indent="-228600" defTabSz="4572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ea typeface="ＭＳ Ｐゴシック" pitchFamily="34" charset="-128"/>
                <a:cs typeface="Arial" pitchFamily="34" charset="0"/>
              </a:defRPr>
            </a:lvl6pPr>
            <a:lvl7pPr marL="2971800" indent="-228600" defTabSz="4572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ea typeface="ＭＳ Ｐゴシック" pitchFamily="34" charset="-128"/>
                <a:cs typeface="Arial" pitchFamily="34" charset="0"/>
              </a:defRPr>
            </a:lvl7pPr>
            <a:lvl8pPr marL="3429000" indent="-228600" defTabSz="4572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ea typeface="ＭＳ Ｐゴシック" pitchFamily="34" charset="-128"/>
                <a:cs typeface="Arial" pitchFamily="34" charset="0"/>
              </a:defRPr>
            </a:lvl8pPr>
            <a:lvl9pPr marL="3886200" indent="-228600" defTabSz="4572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ea typeface="ＭＳ Ｐゴシック" pitchFamily="34" charset="-128"/>
                <a:cs typeface="Arial" pitchFamily="34" charset="0"/>
              </a:defRPr>
            </a:lvl9pPr>
          </a:lstStyle>
          <a:p>
            <a:pPr eaLnBrk="1" hangingPunct="1">
              <a:spcBef>
                <a:spcPct val="0"/>
              </a:spcBef>
              <a:buNone/>
            </a:pPr>
            <a:r>
              <a:rPr lang="en-US" altLang="en-US" sz="1200" b="1" dirty="0" smtClean="0">
                <a:solidFill>
                  <a:srgbClr val="39B44A"/>
                </a:solidFill>
                <a:ea typeface="MS Mincho" pitchFamily="49" charset="-128"/>
                <a:sym typeface="Wingdings 3" pitchFamily="18" charset="2"/>
              </a:rPr>
              <a:t>30-day fills</a:t>
            </a:r>
            <a:endParaRPr lang="en-US" sz="1200" dirty="0">
              <a:solidFill>
                <a:srgbClr val="39B44A"/>
              </a:solidFill>
            </a:endParaRPr>
          </a:p>
        </p:txBody>
      </p:sp>
      <p:sp>
        <p:nvSpPr>
          <p:cNvPr id="87" name="Rectangle 86"/>
          <p:cNvSpPr/>
          <p:nvPr/>
        </p:nvSpPr>
        <p:spPr>
          <a:xfrm>
            <a:off x="1094841" y="3876638"/>
            <a:ext cx="1960779" cy="415498"/>
          </a:xfrm>
          <a:prstGeom prst="rect">
            <a:avLst/>
          </a:prstGeom>
        </p:spPr>
        <p:txBody>
          <a:bodyPr wrap="square">
            <a:spAutoFit/>
          </a:bodyPr>
          <a:lstStyle/>
          <a:p>
            <a:r>
              <a:rPr lang="en-US" sz="1000" dirty="0"/>
              <a:t>Get a 30-day prescription for your maintenance medication</a:t>
            </a:r>
          </a:p>
        </p:txBody>
      </p:sp>
      <p:sp>
        <p:nvSpPr>
          <p:cNvPr id="88" name="Rectangle 87"/>
          <p:cNvSpPr/>
          <p:nvPr/>
        </p:nvSpPr>
        <p:spPr>
          <a:xfrm>
            <a:off x="3741420" y="3880411"/>
            <a:ext cx="2194560" cy="415498"/>
          </a:xfrm>
          <a:prstGeom prst="rect">
            <a:avLst/>
          </a:prstGeom>
        </p:spPr>
        <p:txBody>
          <a:bodyPr wrap="square">
            <a:spAutoFit/>
          </a:bodyPr>
          <a:lstStyle/>
          <a:p>
            <a:r>
              <a:rPr lang="en-US" sz="1000" dirty="0"/>
              <a:t>Take your prescription to any retail pharmacy in your </a:t>
            </a:r>
            <a:r>
              <a:rPr lang="en-US" sz="1000" dirty="0" smtClean="0"/>
              <a:t>plan’s network</a:t>
            </a:r>
            <a:endParaRPr lang="en-US" sz="1000" dirty="0"/>
          </a:p>
        </p:txBody>
      </p:sp>
      <p:sp>
        <p:nvSpPr>
          <p:cNvPr id="89" name="Rectangle 88"/>
          <p:cNvSpPr/>
          <p:nvPr/>
        </p:nvSpPr>
        <p:spPr>
          <a:xfrm>
            <a:off x="6737600" y="3880411"/>
            <a:ext cx="1408180" cy="253916"/>
          </a:xfrm>
          <a:prstGeom prst="rect">
            <a:avLst/>
          </a:prstGeom>
        </p:spPr>
        <p:txBody>
          <a:bodyPr wrap="square">
            <a:spAutoFit/>
          </a:bodyPr>
          <a:lstStyle/>
          <a:p>
            <a:r>
              <a:rPr lang="en-US" sz="1000" dirty="0" smtClean="0"/>
              <a:t>Get </a:t>
            </a:r>
            <a:r>
              <a:rPr lang="en-US" sz="1000" dirty="0"/>
              <a:t>your medication</a:t>
            </a:r>
          </a:p>
        </p:txBody>
      </p:sp>
      <p:sp>
        <p:nvSpPr>
          <p:cNvPr id="90" name="Rectangle 1"/>
          <p:cNvSpPr>
            <a:spLocks noChangeArrowheads="1"/>
          </p:cNvSpPr>
          <p:nvPr/>
        </p:nvSpPr>
        <p:spPr bwMode="auto">
          <a:xfrm>
            <a:off x="147158" y="1592849"/>
            <a:ext cx="1023884" cy="276999"/>
          </a:xfrm>
          <a:prstGeom prst="rect">
            <a:avLst/>
          </a:prstGeom>
          <a:noFill/>
          <a:ln>
            <a:noFill/>
          </a:ln>
          <a:extLst/>
        </p:spPr>
        <p:txBody>
          <a:bodyPr wrap="square">
            <a:spAutoFit/>
          </a:bodyPr>
          <a:lstStyle>
            <a:lvl1pPr eaLnBrk="0" hangingPunct="0">
              <a:spcBef>
                <a:spcPct val="20000"/>
              </a:spcBef>
              <a:buFont typeface="Arial" pitchFamily="34" charset="0"/>
              <a:buChar char="•"/>
              <a:defRPr sz="1600">
                <a:solidFill>
                  <a:schemeClr val="tx1"/>
                </a:solidFill>
                <a:latin typeface="Arial" pitchFamily="34" charset="0"/>
                <a:ea typeface="ＭＳ Ｐゴシック" pitchFamily="34" charset="-128"/>
                <a:cs typeface="Arial" pitchFamily="34" charset="0"/>
              </a:defRPr>
            </a:lvl1pPr>
            <a:lvl2pPr marL="742950" indent="-285750" eaLnBrk="0" hangingPunct="0">
              <a:spcBef>
                <a:spcPct val="20000"/>
              </a:spcBef>
              <a:buClr>
                <a:schemeClr val="tx1"/>
              </a:buClr>
              <a:buFont typeface="Arial" pitchFamily="34" charset="0"/>
              <a:buChar char="–"/>
              <a:defRPr sz="1600">
                <a:solidFill>
                  <a:schemeClr val="tx1"/>
                </a:solidFill>
                <a:latin typeface="Arial" pitchFamily="34" charset="0"/>
                <a:ea typeface="ＭＳ Ｐゴシック" pitchFamily="34" charset="-128"/>
                <a:cs typeface="Arial" pitchFamily="34" charset="0"/>
              </a:defRPr>
            </a:lvl2pPr>
            <a:lvl3pPr marL="1143000" indent="-228600" eaLnBrk="0" hangingPunct="0">
              <a:spcBef>
                <a:spcPct val="20000"/>
              </a:spcBef>
              <a:buClr>
                <a:schemeClr val="tx1"/>
              </a:buClr>
              <a:buFont typeface="Arial" pitchFamily="34" charset="0"/>
              <a:buChar char="–"/>
              <a:defRPr sz="1600">
                <a:solidFill>
                  <a:schemeClr val="tx1"/>
                </a:solidFill>
                <a:latin typeface="Arial" pitchFamily="34" charset="0"/>
                <a:ea typeface="ＭＳ Ｐゴシック" pitchFamily="34" charset="-128"/>
                <a:cs typeface="Arial" pitchFamily="34" charset="0"/>
              </a:defRPr>
            </a:lvl3pPr>
            <a:lvl4pPr marL="1600200" indent="-228600" eaLnBrk="0" hangingPunct="0">
              <a:spcBef>
                <a:spcPct val="20000"/>
              </a:spcBef>
              <a:buClr>
                <a:schemeClr val="tx1"/>
              </a:buClr>
              <a:buFont typeface="Arial" pitchFamily="34" charset="0"/>
              <a:buChar char="–"/>
              <a:defRPr sz="1600">
                <a:solidFill>
                  <a:schemeClr val="tx1"/>
                </a:solidFill>
                <a:latin typeface="Arial" pitchFamily="34" charset="0"/>
                <a:ea typeface="ＭＳ Ｐゴシック" pitchFamily="34" charset="-128"/>
                <a:cs typeface="Arial" pitchFamily="34" charset="0"/>
              </a:defRPr>
            </a:lvl4pPr>
            <a:lvl5pPr marL="2057400" indent="-228600" eaLnBrk="0" hangingPunct="0">
              <a:spcBef>
                <a:spcPct val="20000"/>
              </a:spcBef>
              <a:buClr>
                <a:schemeClr val="tx1"/>
              </a:buClr>
              <a:buFont typeface="Arial" pitchFamily="34" charset="0"/>
              <a:buChar char="–"/>
              <a:defRPr sz="1600">
                <a:solidFill>
                  <a:schemeClr val="tx1"/>
                </a:solidFill>
                <a:latin typeface="Arial" pitchFamily="34" charset="0"/>
                <a:ea typeface="ＭＳ Ｐゴシック" pitchFamily="34" charset="-128"/>
                <a:cs typeface="Arial" pitchFamily="34" charset="0"/>
              </a:defRPr>
            </a:lvl5pPr>
            <a:lvl6pPr marL="2514600" indent="-228600" defTabSz="4572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ea typeface="ＭＳ Ｐゴシック" pitchFamily="34" charset="-128"/>
                <a:cs typeface="Arial" pitchFamily="34" charset="0"/>
              </a:defRPr>
            </a:lvl6pPr>
            <a:lvl7pPr marL="2971800" indent="-228600" defTabSz="4572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ea typeface="ＭＳ Ｐゴシック" pitchFamily="34" charset="-128"/>
                <a:cs typeface="Arial" pitchFamily="34" charset="0"/>
              </a:defRPr>
            </a:lvl7pPr>
            <a:lvl8pPr marL="3429000" indent="-228600" defTabSz="4572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ea typeface="ＭＳ Ｐゴシック" pitchFamily="34" charset="-128"/>
                <a:cs typeface="Arial" pitchFamily="34" charset="0"/>
              </a:defRPr>
            </a:lvl8pPr>
            <a:lvl9pPr marL="3886200" indent="-228600" defTabSz="4572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ea typeface="ＭＳ Ｐゴシック" pitchFamily="34" charset="-128"/>
                <a:cs typeface="Arial" pitchFamily="34" charset="0"/>
              </a:defRPr>
            </a:lvl9pPr>
          </a:lstStyle>
          <a:p>
            <a:pPr eaLnBrk="1" hangingPunct="1">
              <a:spcBef>
                <a:spcPct val="0"/>
              </a:spcBef>
              <a:buNone/>
            </a:pPr>
            <a:r>
              <a:rPr lang="en-US" altLang="en-US" sz="1200" b="1" dirty="0" smtClean="0">
                <a:solidFill>
                  <a:srgbClr val="0065A6"/>
                </a:solidFill>
                <a:ea typeface="MS Mincho" pitchFamily="49" charset="-128"/>
                <a:sym typeface="Wingdings 3" pitchFamily="18" charset="2"/>
              </a:rPr>
              <a:t>90-day fills</a:t>
            </a:r>
            <a:endParaRPr lang="en-US" sz="1200" dirty="0">
              <a:solidFill>
                <a:srgbClr val="0065A6"/>
              </a:solidFill>
            </a:endParaRPr>
          </a:p>
        </p:txBody>
      </p:sp>
      <p:sp>
        <p:nvSpPr>
          <p:cNvPr id="91" name="Rectangle 90"/>
          <p:cNvSpPr/>
          <p:nvPr/>
        </p:nvSpPr>
        <p:spPr>
          <a:xfrm>
            <a:off x="1097281" y="2337119"/>
            <a:ext cx="2026920" cy="400110"/>
          </a:xfrm>
          <a:prstGeom prst="rect">
            <a:avLst/>
          </a:prstGeom>
        </p:spPr>
        <p:txBody>
          <a:bodyPr wrap="square">
            <a:spAutoFit/>
          </a:bodyPr>
          <a:lstStyle/>
          <a:p>
            <a:r>
              <a:rPr lang="en-US" sz="1000" dirty="0"/>
              <a:t>Get a </a:t>
            </a:r>
            <a:r>
              <a:rPr lang="en-US" sz="1000" dirty="0" smtClean="0"/>
              <a:t>90-day </a:t>
            </a:r>
            <a:r>
              <a:rPr lang="en-US" sz="1000" dirty="0"/>
              <a:t>prescription for your maintenance medication</a:t>
            </a:r>
          </a:p>
        </p:txBody>
      </p:sp>
      <p:sp>
        <p:nvSpPr>
          <p:cNvPr id="92" name="Rectangle 91"/>
          <p:cNvSpPr/>
          <p:nvPr/>
        </p:nvSpPr>
        <p:spPr>
          <a:xfrm>
            <a:off x="3592482" y="2335733"/>
            <a:ext cx="2739738" cy="553998"/>
          </a:xfrm>
          <a:prstGeom prst="rect">
            <a:avLst/>
          </a:prstGeom>
        </p:spPr>
        <p:txBody>
          <a:bodyPr wrap="square">
            <a:spAutoFit/>
          </a:bodyPr>
          <a:lstStyle/>
          <a:p>
            <a:r>
              <a:rPr lang="en-US" sz="1000" dirty="0" smtClean="0"/>
              <a:t>Take your prescription to a 90-day </a:t>
            </a:r>
          </a:p>
          <a:p>
            <a:r>
              <a:rPr lang="en-US" sz="1000" dirty="0" smtClean="0"/>
              <a:t>retail pharmacy in your plan’s network, or </a:t>
            </a:r>
          </a:p>
          <a:p>
            <a:r>
              <a:rPr lang="en-US" sz="1000" dirty="0" smtClean="0"/>
              <a:t>mail to home delivery**</a:t>
            </a:r>
          </a:p>
        </p:txBody>
      </p:sp>
      <p:sp>
        <p:nvSpPr>
          <p:cNvPr id="93" name="Rectangle 92"/>
          <p:cNvSpPr/>
          <p:nvPr/>
        </p:nvSpPr>
        <p:spPr>
          <a:xfrm>
            <a:off x="6226630" y="2335733"/>
            <a:ext cx="2801628" cy="553998"/>
          </a:xfrm>
          <a:prstGeom prst="rect">
            <a:avLst/>
          </a:prstGeom>
        </p:spPr>
        <p:txBody>
          <a:bodyPr wrap="square">
            <a:spAutoFit/>
          </a:bodyPr>
          <a:lstStyle/>
          <a:p>
            <a:r>
              <a:rPr lang="en-US" sz="1000" dirty="0" smtClean="0"/>
              <a:t>Get </a:t>
            </a:r>
            <a:r>
              <a:rPr lang="en-US" sz="1000" dirty="0"/>
              <a:t>your </a:t>
            </a:r>
            <a:r>
              <a:rPr lang="en-US" sz="1000" dirty="0" smtClean="0"/>
              <a:t>medication. </a:t>
            </a:r>
            <a:r>
              <a:rPr lang="en-US" sz="1000" dirty="0"/>
              <a:t>Filling your </a:t>
            </a:r>
            <a:r>
              <a:rPr lang="en-US" sz="1000" dirty="0" smtClean="0"/>
              <a:t>prescription four times a </a:t>
            </a:r>
            <a:r>
              <a:rPr lang="en-US" sz="1000" dirty="0"/>
              <a:t>year in a 90-day supply means fewer visits to the pharmacy for refills.</a:t>
            </a:r>
            <a:r>
              <a:rPr lang="en-US" sz="1000" dirty="0" smtClean="0"/>
              <a:t> </a:t>
            </a:r>
            <a:endParaRPr lang="en-US" sz="1000" dirty="0"/>
          </a:p>
        </p:txBody>
      </p:sp>
      <p:pic>
        <p:nvPicPr>
          <p:cNvPr id="94" name="Picture 9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3395" y="1606307"/>
            <a:ext cx="564463" cy="644314"/>
          </a:xfrm>
          <a:prstGeom prst="rect">
            <a:avLst/>
          </a:prstGeom>
        </p:spPr>
      </p:pic>
      <p:pic>
        <p:nvPicPr>
          <p:cNvPr id="95" name="Picture 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8835" y="1626003"/>
            <a:ext cx="594269" cy="568981"/>
          </a:xfrm>
          <a:prstGeom prst="rect">
            <a:avLst/>
          </a:prstGeom>
        </p:spPr>
      </p:pic>
      <p:pic>
        <p:nvPicPr>
          <p:cNvPr id="96" name="Picture 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6842" y="1641243"/>
            <a:ext cx="658283" cy="559351"/>
          </a:xfrm>
          <a:prstGeom prst="rect">
            <a:avLst/>
          </a:prstGeom>
        </p:spPr>
      </p:pic>
      <p:sp>
        <p:nvSpPr>
          <p:cNvPr id="97" name="Rectangle 96"/>
          <p:cNvSpPr/>
          <p:nvPr/>
        </p:nvSpPr>
        <p:spPr>
          <a:xfrm>
            <a:off x="11858" y="4458944"/>
            <a:ext cx="6880165" cy="507831"/>
          </a:xfrm>
          <a:prstGeom prst="rect">
            <a:avLst/>
          </a:prstGeom>
        </p:spPr>
        <p:txBody>
          <a:bodyPr wrap="square">
            <a:spAutoFit/>
          </a:bodyPr>
          <a:lstStyle/>
          <a:p>
            <a:r>
              <a:rPr lang="en-US" sz="900" dirty="0" smtClean="0">
                <a:solidFill>
                  <a:schemeClr val="bg1">
                    <a:lumMod val="50000"/>
                  </a:schemeClr>
                </a:solidFill>
                <a:latin typeface="Arial Narrow" panose="020B0606020202030204" pitchFamily="34" charset="0"/>
              </a:rPr>
              <a:t>*Pharmacy </a:t>
            </a:r>
            <a:r>
              <a:rPr lang="en-US" sz="900" dirty="0">
                <a:solidFill>
                  <a:schemeClr val="bg1">
                    <a:lumMod val="50000"/>
                  </a:schemeClr>
                </a:solidFill>
                <a:latin typeface="Arial Narrow" panose="020B0606020202030204" pitchFamily="34" charset="0"/>
              </a:rPr>
              <a:t>network as of </a:t>
            </a:r>
            <a:r>
              <a:rPr lang="en-US" sz="900" dirty="0" smtClean="0">
                <a:solidFill>
                  <a:schemeClr val="bg1">
                    <a:lumMod val="50000"/>
                  </a:schemeClr>
                </a:solidFill>
                <a:latin typeface="Arial Narrow" panose="020B0606020202030204" pitchFamily="34" charset="0"/>
              </a:rPr>
              <a:t>March 2019. </a:t>
            </a:r>
            <a:r>
              <a:rPr lang="en-US" sz="900" dirty="0">
                <a:solidFill>
                  <a:schemeClr val="bg1">
                    <a:lumMod val="50000"/>
                  </a:schemeClr>
                </a:solidFill>
                <a:latin typeface="Arial Narrow" panose="020B0606020202030204" pitchFamily="34" charset="0"/>
              </a:rPr>
              <a:t>Subject to change. Please </a:t>
            </a:r>
            <a:r>
              <a:rPr lang="en-US" sz="900" dirty="0" smtClean="0">
                <a:solidFill>
                  <a:schemeClr val="bg1">
                    <a:lumMod val="50000"/>
                  </a:schemeClr>
                </a:solidFill>
                <a:latin typeface="Arial Narrow" panose="020B0606020202030204" pitchFamily="34" charset="0"/>
              </a:rPr>
              <a:t>note that 30</a:t>
            </a:r>
            <a:r>
              <a:rPr lang="en-US" sz="900" dirty="0">
                <a:solidFill>
                  <a:schemeClr val="bg1">
                    <a:lumMod val="50000"/>
                  </a:schemeClr>
                </a:solidFill>
                <a:latin typeface="Arial Narrow" panose="020B0606020202030204" pitchFamily="34" charset="0"/>
              </a:rPr>
              <a:t>-day prescriptions can also be filled at </a:t>
            </a:r>
            <a:r>
              <a:rPr lang="en-US" sz="900" dirty="0" smtClean="0">
                <a:solidFill>
                  <a:schemeClr val="bg1">
                    <a:lumMod val="50000"/>
                  </a:schemeClr>
                </a:solidFill>
                <a:latin typeface="Arial Narrow" panose="020B0606020202030204" pitchFamily="34" charset="0"/>
              </a:rPr>
              <a:t>90-day in-network pharmacies.</a:t>
            </a:r>
            <a:endParaRPr lang="en-US" sz="900" dirty="0">
              <a:solidFill>
                <a:schemeClr val="bg1">
                  <a:lumMod val="50000"/>
                </a:schemeClr>
              </a:solidFill>
              <a:latin typeface="Arial Narrow" panose="020B0606020202030204" pitchFamily="34" charset="0"/>
            </a:endParaRPr>
          </a:p>
          <a:p>
            <a:r>
              <a:rPr lang="en-US" sz="900" dirty="0" smtClean="0">
                <a:solidFill>
                  <a:schemeClr val="bg1">
                    <a:lumMod val="50000"/>
                  </a:schemeClr>
                </a:solidFill>
                <a:latin typeface="Arial Narrow" panose="020B0606020202030204" pitchFamily="34" charset="0"/>
              </a:rPr>
              <a:t>**Some </a:t>
            </a:r>
            <a:r>
              <a:rPr lang="en-US" sz="900" dirty="0">
                <a:solidFill>
                  <a:schemeClr val="bg1">
                    <a:lumMod val="50000"/>
                  </a:schemeClr>
                </a:solidFill>
                <a:latin typeface="Arial Narrow" panose="020B0606020202030204" pitchFamily="34" charset="0"/>
              </a:rPr>
              <a:t>plans may not include </a:t>
            </a:r>
            <a:r>
              <a:rPr lang="en-US" sz="900" dirty="0" smtClean="0">
                <a:solidFill>
                  <a:schemeClr val="bg1">
                    <a:lumMod val="50000"/>
                  </a:schemeClr>
                </a:solidFill>
                <a:latin typeface="Arial Narrow" charset="0"/>
                <a:ea typeface="Arial Narrow" charset="0"/>
                <a:cs typeface="Arial Narrow" charset="0"/>
              </a:rPr>
              <a:t>home </a:t>
            </a:r>
            <a:r>
              <a:rPr lang="en-US" sz="900" dirty="0">
                <a:solidFill>
                  <a:schemeClr val="bg1">
                    <a:lumMod val="50000"/>
                  </a:schemeClr>
                </a:solidFill>
                <a:latin typeface="Arial Narrow" charset="0"/>
                <a:ea typeface="Arial Narrow" charset="0"/>
                <a:cs typeface="Arial Narrow" charset="0"/>
              </a:rPr>
              <a:t>delivery as a covered pharmacy option. </a:t>
            </a:r>
            <a:r>
              <a:rPr lang="en-US" sz="900" dirty="0" smtClean="0">
                <a:solidFill>
                  <a:schemeClr val="bg1">
                    <a:lumMod val="50000"/>
                  </a:schemeClr>
                </a:solidFill>
                <a:latin typeface="Arial Narrow" panose="020B0606020202030204" pitchFamily="34" charset="0"/>
              </a:rPr>
              <a:t>Please </a:t>
            </a:r>
            <a:r>
              <a:rPr lang="en-US" sz="900" dirty="0">
                <a:solidFill>
                  <a:schemeClr val="bg1">
                    <a:lumMod val="50000"/>
                  </a:schemeClr>
                </a:solidFill>
                <a:latin typeface="Arial Narrow" panose="020B0606020202030204" pitchFamily="34" charset="0"/>
              </a:rPr>
              <a:t>log in to the </a:t>
            </a:r>
            <a:r>
              <a:rPr lang="en-US" sz="900" dirty="0" err="1">
                <a:solidFill>
                  <a:schemeClr val="bg1">
                    <a:lumMod val="50000"/>
                  </a:schemeClr>
                </a:solidFill>
                <a:latin typeface="Arial Narrow" panose="020B0606020202030204" pitchFamily="34" charset="0"/>
              </a:rPr>
              <a:t>myCigna</a:t>
            </a:r>
            <a:r>
              <a:rPr lang="en-US" sz="900" dirty="0">
                <a:solidFill>
                  <a:schemeClr val="bg1">
                    <a:lumMod val="50000"/>
                  </a:schemeClr>
                </a:solidFill>
                <a:latin typeface="Arial Narrow" panose="020B0606020202030204" pitchFamily="34" charset="0"/>
              </a:rPr>
              <a:t> website or app, or check your plan materials, to learn more about the pharmacies in your plan’s network</a:t>
            </a:r>
            <a:r>
              <a:rPr lang="en-US" sz="900" dirty="0" smtClean="0">
                <a:solidFill>
                  <a:schemeClr val="bg1">
                    <a:lumMod val="50000"/>
                  </a:schemeClr>
                </a:solidFill>
                <a:latin typeface="Arial Narrow" panose="020B0606020202030204" pitchFamily="34" charset="0"/>
              </a:rPr>
              <a:t>.</a:t>
            </a:r>
            <a:endParaRPr lang="en-US" sz="900" dirty="0">
              <a:solidFill>
                <a:schemeClr val="bg1">
                  <a:lumMod val="50000"/>
                </a:schemeClr>
              </a:solidFill>
              <a:latin typeface="Arial Narrow" panose="020B0606020202030204" pitchFamily="34" charset="0"/>
            </a:endParaRPr>
          </a:p>
        </p:txBody>
      </p:sp>
      <p:sp>
        <p:nvSpPr>
          <p:cNvPr id="98" name="Rectangle 97"/>
          <p:cNvSpPr/>
          <p:nvPr/>
        </p:nvSpPr>
        <p:spPr>
          <a:xfrm>
            <a:off x="432777" y="659044"/>
            <a:ext cx="8440429" cy="748923"/>
          </a:xfrm>
          <a:prstGeom prst="rect">
            <a:avLst/>
          </a:prstGeom>
          <a:effectLst/>
        </p:spPr>
        <p:txBody>
          <a:bodyPr wrap="square">
            <a:spAutoFit/>
          </a:bodyPr>
          <a:lstStyle/>
          <a:p>
            <a:pPr>
              <a:spcBef>
                <a:spcPts val="0"/>
              </a:spcBef>
              <a:spcAft>
                <a:spcPts val="400"/>
              </a:spcAft>
            </a:pPr>
            <a:r>
              <a:rPr lang="en-US" sz="1200" dirty="0"/>
              <a:t>You can fill:</a:t>
            </a:r>
          </a:p>
          <a:p>
            <a:pPr marL="182880" indent="-182880">
              <a:spcBef>
                <a:spcPts val="0"/>
              </a:spcBef>
              <a:spcAft>
                <a:spcPts val="400"/>
              </a:spcAft>
              <a:buFont typeface="Arial" panose="020B0604020202020204" pitchFamily="34" charset="0"/>
              <a:buChar char="•"/>
            </a:pPr>
            <a:r>
              <a:rPr lang="en-US" sz="1200" dirty="0"/>
              <a:t>90-day prescriptions at </a:t>
            </a:r>
            <a:r>
              <a:rPr lang="en-US" sz="1200" dirty="0" smtClean="0"/>
              <a:t>more than 31,000 </a:t>
            </a:r>
            <a:r>
              <a:rPr lang="en-US" sz="1200" dirty="0"/>
              <a:t>retail pharmacies</a:t>
            </a:r>
            <a:r>
              <a:rPr lang="en-US" sz="1200" dirty="0" smtClean="0"/>
              <a:t>* or through home delivery**</a:t>
            </a:r>
            <a:endParaRPr lang="en-US" sz="1200" dirty="0"/>
          </a:p>
          <a:p>
            <a:pPr marL="182880" indent="-182880">
              <a:spcBef>
                <a:spcPts val="0"/>
              </a:spcBef>
              <a:spcAft>
                <a:spcPts val="400"/>
              </a:spcAft>
              <a:buFont typeface="Arial" panose="020B0604020202020204" pitchFamily="34" charset="0"/>
              <a:buChar char="•"/>
            </a:pPr>
            <a:r>
              <a:rPr lang="en-US" sz="1200" dirty="0"/>
              <a:t>30-day prescriptions at </a:t>
            </a:r>
            <a:r>
              <a:rPr lang="en-US" sz="1200" dirty="0" smtClean="0"/>
              <a:t>more than </a:t>
            </a:r>
            <a:r>
              <a:rPr lang="en-US" sz="1200" dirty="0"/>
              <a:t>68,000 retail pharmacies*</a:t>
            </a:r>
          </a:p>
        </p:txBody>
      </p:sp>
      <p:sp>
        <p:nvSpPr>
          <p:cNvPr id="99" name="Rectangle 98"/>
          <p:cNvSpPr/>
          <p:nvPr/>
        </p:nvSpPr>
        <p:spPr>
          <a:xfrm>
            <a:off x="1612939" y="3045924"/>
            <a:ext cx="822960" cy="822960"/>
          </a:xfrm>
          <a:prstGeom prst="rect">
            <a:avLst/>
          </a:prstGeom>
          <a:solidFill>
            <a:srgbClr val="C4D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p:cNvSpPr/>
          <p:nvPr/>
        </p:nvSpPr>
        <p:spPr>
          <a:xfrm>
            <a:off x="4309883" y="3050245"/>
            <a:ext cx="822960" cy="822960"/>
          </a:xfrm>
          <a:prstGeom prst="rect">
            <a:avLst/>
          </a:prstGeom>
          <a:solidFill>
            <a:srgbClr val="39B4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Rectangle 100"/>
          <p:cNvSpPr/>
          <p:nvPr/>
        </p:nvSpPr>
        <p:spPr>
          <a:xfrm>
            <a:off x="7004300" y="3050391"/>
            <a:ext cx="822960" cy="822960"/>
          </a:xfrm>
          <a:prstGeom prst="rect">
            <a:avLst/>
          </a:prstGeom>
          <a:solidFill>
            <a:srgbClr val="007A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 name="Picture 10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3395" y="3151300"/>
            <a:ext cx="564463" cy="644314"/>
          </a:xfrm>
          <a:prstGeom prst="rect">
            <a:avLst/>
          </a:prstGeom>
        </p:spPr>
      </p:pic>
      <p:pic>
        <p:nvPicPr>
          <p:cNvPr id="103" name="Picture 10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8835" y="3173123"/>
            <a:ext cx="594269" cy="568981"/>
          </a:xfrm>
          <a:prstGeom prst="rect">
            <a:avLst/>
          </a:prstGeom>
        </p:spPr>
      </p:pic>
      <p:pic>
        <p:nvPicPr>
          <p:cNvPr id="104" name="Picture 10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6639" y="3186890"/>
            <a:ext cx="658283" cy="559351"/>
          </a:xfrm>
          <a:prstGeom prst="rect">
            <a:avLst/>
          </a:prstGeom>
        </p:spPr>
      </p:pic>
      <p:pic>
        <p:nvPicPr>
          <p:cNvPr id="108" name="Picture 107"/>
          <p:cNvPicPr>
            <a:picLocks noChangeAspect="1"/>
          </p:cNvPicPr>
          <p:nvPr/>
        </p:nvPicPr>
        <p:blipFill rotWithShape="1">
          <a:blip r:embed="rId5">
            <a:extLst>
              <a:ext uri="{28A0092B-C50C-407E-A947-70E740481C1C}">
                <a14:useLocalDpi xmlns:a14="http://schemas.microsoft.com/office/drawing/2010/main" val="0"/>
              </a:ext>
            </a:extLst>
          </a:blip>
          <a:srcRect r="55752"/>
          <a:stretch/>
        </p:blipFill>
        <p:spPr>
          <a:xfrm>
            <a:off x="6880225" y="4314889"/>
            <a:ext cx="2046288" cy="850899"/>
          </a:xfrm>
          <a:prstGeom prst="rect">
            <a:avLst/>
          </a:prstGeom>
        </p:spPr>
      </p:pic>
    </p:spTree>
    <p:extLst>
      <p:ext uri="{BB962C8B-B14F-4D97-AF65-F5344CB8AC3E}">
        <p14:creationId xmlns:p14="http://schemas.microsoft.com/office/powerpoint/2010/main" val="10621104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a:off x="4568245" y="821770"/>
            <a:ext cx="32022" cy="3856031"/>
          </a:xfrm>
          <a:prstGeom prst="line">
            <a:avLst/>
          </a:prstGeom>
          <a:ln w="25400" cap="sq">
            <a:solidFill>
              <a:srgbClr val="C8C8C8"/>
            </a:solidFill>
            <a:prstDash val="sysDot"/>
          </a:ln>
          <a:effectLst/>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4565502" y="743063"/>
            <a:ext cx="4588885" cy="307777"/>
          </a:xfrm>
          <a:prstGeom prst="rect">
            <a:avLst/>
          </a:prstGeom>
          <a:solidFill>
            <a:srgbClr val="0065A6"/>
          </a:solidFill>
          <a:ln>
            <a:solidFill>
              <a:srgbClr val="0065A6"/>
            </a:solidFill>
          </a:ln>
        </p:spPr>
        <p:txBody>
          <a:bodyPr wrap="square" rtlCol="0">
            <a:spAutoFit/>
          </a:bodyPr>
          <a:lstStyle/>
          <a:p>
            <a:pPr algn="ctr"/>
            <a:r>
              <a:rPr lang="en-US" sz="1400" b="1" dirty="0" smtClean="0">
                <a:solidFill>
                  <a:srgbClr val="0065A6"/>
                </a:solidFill>
              </a:rPr>
              <a:t> </a:t>
            </a:r>
            <a:endParaRPr lang="en-US" sz="1400" b="1" dirty="0">
              <a:solidFill>
                <a:srgbClr val="0065A6"/>
              </a:solidFill>
            </a:endParaRPr>
          </a:p>
        </p:txBody>
      </p:sp>
      <p:sp>
        <p:nvSpPr>
          <p:cNvPr id="2" name="Title 1"/>
          <p:cNvSpPr>
            <a:spLocks noGrp="1"/>
          </p:cNvSpPr>
          <p:nvPr>
            <p:ph type="title"/>
          </p:nvPr>
        </p:nvSpPr>
        <p:spPr>
          <a:xfrm>
            <a:off x="251460" y="150404"/>
            <a:ext cx="8229600" cy="484584"/>
          </a:xfrm>
        </p:spPr>
        <p:txBody>
          <a:bodyPr/>
          <a:lstStyle/>
          <a:p>
            <a:r>
              <a:rPr lang="en-US" sz="2400" dirty="0">
                <a:latin typeface="Arial" charset="0"/>
              </a:rPr>
              <a:t>How to find a pharmacy in your network</a:t>
            </a:r>
            <a:endParaRPr lang="en-US" sz="2400" dirty="0">
              <a:solidFill>
                <a:srgbClr val="0065A6"/>
              </a:solidFill>
              <a:latin typeface="Arial" charset="0"/>
            </a:endParaRPr>
          </a:p>
        </p:txBody>
      </p:sp>
      <p:sp>
        <p:nvSpPr>
          <p:cNvPr id="13" name="Slide Number Placeholder 12"/>
          <p:cNvSpPr>
            <a:spLocks noGrp="1"/>
          </p:cNvSpPr>
          <p:nvPr>
            <p:ph type="sldNum" sz="quarter" idx="10"/>
          </p:nvPr>
        </p:nvSpPr>
        <p:spPr/>
        <p:txBody>
          <a:bodyPr/>
          <a:lstStyle/>
          <a:p>
            <a:fld id="{97C9F2F1-5B60-4828-8D48-CC3CA0267DF1}" type="slidenum">
              <a:rPr lang="en-US" altLang="en-US" smtClean="0"/>
              <a:pPr/>
              <a:t>13</a:t>
            </a:fld>
            <a:endParaRPr lang="en-US" altLang="en-US"/>
          </a:p>
        </p:txBody>
      </p:sp>
      <p:sp>
        <p:nvSpPr>
          <p:cNvPr id="11" name="Footer Placeholder 10"/>
          <p:cNvSpPr>
            <a:spLocks noGrp="1"/>
          </p:cNvSpPr>
          <p:nvPr>
            <p:ph type="ftr" sz="quarter" idx="11"/>
          </p:nvPr>
        </p:nvSpPr>
        <p:spPr/>
        <p:txBody>
          <a:bodyPr/>
          <a:lstStyle/>
          <a:p>
            <a:r>
              <a:rPr lang="en-US" altLang="en-US" dirty="0" smtClean="0"/>
              <a:t>Confidential, unpublished property of Cigna. Do not duplicate or distribute. Use and distribution limited solely to authorized personnel. © 2019 Cigna</a:t>
            </a:r>
            <a:endParaRPr lang="en-US" altLang="en-US" dirty="0"/>
          </a:p>
        </p:txBody>
      </p:sp>
      <p:sp>
        <p:nvSpPr>
          <p:cNvPr id="5" name="TextBox 4"/>
          <p:cNvSpPr txBox="1"/>
          <p:nvPr/>
        </p:nvSpPr>
        <p:spPr>
          <a:xfrm>
            <a:off x="1" y="743258"/>
            <a:ext cx="4565502" cy="307777"/>
          </a:xfrm>
          <a:prstGeom prst="rect">
            <a:avLst/>
          </a:prstGeom>
          <a:solidFill>
            <a:srgbClr val="002850"/>
          </a:solidFill>
          <a:ln>
            <a:solidFill>
              <a:srgbClr val="002850"/>
            </a:solidFill>
          </a:ln>
        </p:spPr>
        <p:txBody>
          <a:bodyPr wrap="square" rtlCol="0">
            <a:spAutoFit/>
          </a:bodyPr>
          <a:lstStyle/>
          <a:p>
            <a:pPr algn="ctr"/>
            <a:r>
              <a:rPr lang="en-US" sz="1400" dirty="0">
                <a:solidFill>
                  <a:prstClr val="white"/>
                </a:solidFill>
              </a:rPr>
              <a:t>Go to </a:t>
            </a:r>
            <a:r>
              <a:rPr lang="en-US" sz="1400" b="1" dirty="0">
                <a:solidFill>
                  <a:prstClr val="white"/>
                </a:solidFill>
              </a:rPr>
              <a:t>Cigna.com/Rx90network</a:t>
            </a:r>
          </a:p>
        </p:txBody>
      </p:sp>
      <p:sp>
        <p:nvSpPr>
          <p:cNvPr id="7" name="TextBox 6"/>
          <p:cNvSpPr txBox="1"/>
          <p:nvPr/>
        </p:nvSpPr>
        <p:spPr>
          <a:xfrm>
            <a:off x="4565502" y="744400"/>
            <a:ext cx="4578498" cy="307777"/>
          </a:xfrm>
          <a:prstGeom prst="rect">
            <a:avLst/>
          </a:prstGeom>
          <a:noFill/>
        </p:spPr>
        <p:txBody>
          <a:bodyPr wrap="square" rtlCol="0">
            <a:spAutoFit/>
          </a:bodyPr>
          <a:lstStyle/>
          <a:p>
            <a:pPr algn="ctr"/>
            <a:r>
              <a:rPr lang="en-US" sz="1400" dirty="0">
                <a:solidFill>
                  <a:schemeClr val="bg1"/>
                </a:solidFill>
              </a:rPr>
              <a:t>Use the </a:t>
            </a:r>
            <a:r>
              <a:rPr lang="en-US" sz="1400" b="1" dirty="0" err="1">
                <a:solidFill>
                  <a:schemeClr val="bg1"/>
                </a:solidFill>
              </a:rPr>
              <a:t>myCigna</a:t>
            </a:r>
            <a:r>
              <a:rPr lang="en-US" sz="1400" b="1" dirty="0">
                <a:solidFill>
                  <a:schemeClr val="bg1"/>
                </a:solidFill>
              </a:rPr>
              <a:t> </a:t>
            </a:r>
            <a:r>
              <a:rPr lang="en-US" sz="1400" b="1" dirty="0" smtClean="0">
                <a:solidFill>
                  <a:schemeClr val="bg1"/>
                </a:solidFill>
              </a:rPr>
              <a:t>App </a:t>
            </a:r>
            <a:r>
              <a:rPr lang="en-US" sz="1400" b="1" dirty="0">
                <a:solidFill>
                  <a:schemeClr val="bg1"/>
                </a:solidFill>
              </a:rPr>
              <a:t>or website</a:t>
            </a:r>
            <a:endParaRPr lang="en-US" sz="1400" b="1" cap="all" dirty="0">
              <a:solidFill>
                <a:prstClr val="white"/>
              </a:solidFill>
              <a:latin typeface="Arial" panose="020B0604020202020204" pitchFamily="34" charset="0"/>
              <a:cs typeface="Arial" panose="020B0604020202020204" pitchFamily="34" charset="0"/>
            </a:endParaRPr>
          </a:p>
        </p:txBody>
      </p:sp>
      <p:sp>
        <p:nvSpPr>
          <p:cNvPr id="23" name="Rectangle 22"/>
          <p:cNvSpPr/>
          <p:nvPr/>
        </p:nvSpPr>
        <p:spPr>
          <a:xfrm>
            <a:off x="4792238" y="1833343"/>
            <a:ext cx="4234392" cy="1785104"/>
          </a:xfrm>
          <a:prstGeom prst="rect">
            <a:avLst/>
          </a:prstGeom>
        </p:spPr>
        <p:txBody>
          <a:bodyPr wrap="square">
            <a:spAutoFit/>
          </a:bodyPr>
          <a:lstStyle/>
          <a:p>
            <a:pPr marL="0" lvl="1">
              <a:buClr>
                <a:schemeClr val="bg1"/>
              </a:buClr>
            </a:pPr>
            <a:r>
              <a:rPr lang="en-US" sz="1000" dirty="0" smtClean="0"/>
              <a:t>Remember </a:t>
            </a:r>
            <a:r>
              <a:rPr lang="en-US" sz="1000" dirty="0"/>
              <a:t>– </a:t>
            </a:r>
          </a:p>
          <a:p>
            <a:pPr marL="0" lvl="1">
              <a:buClr>
                <a:schemeClr val="bg1"/>
              </a:buClr>
            </a:pPr>
            <a:r>
              <a:rPr lang="en-US" sz="1000" dirty="0" smtClean="0"/>
              <a:t>You </a:t>
            </a:r>
            <a:r>
              <a:rPr lang="en-US" sz="1000" dirty="0"/>
              <a:t>can fill 30-day prescriptions at any retail pharmacy in your </a:t>
            </a:r>
            <a:r>
              <a:rPr lang="en-US" sz="1000" dirty="0" smtClean="0"/>
              <a:t/>
            </a:r>
            <a:br>
              <a:rPr lang="en-US" sz="1000" dirty="0" smtClean="0"/>
            </a:br>
            <a:r>
              <a:rPr lang="en-US" sz="1000" dirty="0" smtClean="0"/>
              <a:t>plan’s network</a:t>
            </a:r>
            <a:r>
              <a:rPr lang="en-US" sz="1000" dirty="0"/>
              <a:t>. </a:t>
            </a:r>
            <a:endParaRPr lang="en-US" sz="1000" dirty="0" smtClean="0"/>
          </a:p>
          <a:p>
            <a:pPr marL="182880" lvl="1" indent="-182880">
              <a:buFont typeface="Arial"/>
              <a:buChar char="•"/>
            </a:pPr>
            <a:r>
              <a:rPr lang="en-US" sz="1000" dirty="0" smtClean="0"/>
              <a:t>You </a:t>
            </a:r>
            <a:r>
              <a:rPr lang="en-US" sz="1000" dirty="0"/>
              <a:t>can fill </a:t>
            </a:r>
            <a:r>
              <a:rPr lang="en-US" sz="1000" b="1" dirty="0">
                <a:solidFill>
                  <a:srgbClr val="0065A6"/>
                </a:solidFill>
              </a:rPr>
              <a:t>90-day prescriptions</a:t>
            </a:r>
            <a:r>
              <a:rPr lang="en-US" sz="1000" dirty="0">
                <a:solidFill>
                  <a:srgbClr val="39B44A"/>
                </a:solidFill>
              </a:rPr>
              <a:t> </a:t>
            </a:r>
            <a:r>
              <a:rPr lang="en-US" sz="1000" dirty="0"/>
              <a:t>at any pharmacy </a:t>
            </a:r>
            <a:r>
              <a:rPr lang="en-US" sz="1000" dirty="0" smtClean="0"/>
              <a:t>with </a:t>
            </a:r>
            <a:r>
              <a:rPr lang="en-US" sz="1000" dirty="0"/>
              <a:t>a green </a:t>
            </a:r>
            <a:r>
              <a:rPr lang="en-US" sz="1000" dirty="0" smtClean="0"/>
              <a:t/>
            </a:r>
            <a:br>
              <a:rPr lang="en-US" sz="1000" dirty="0" smtClean="0"/>
            </a:br>
            <a:r>
              <a:rPr lang="en-US" sz="1000" dirty="0" smtClean="0"/>
              <a:t>pill </a:t>
            </a:r>
            <a:r>
              <a:rPr lang="en-US" sz="1000" dirty="0"/>
              <a:t>bottle next to it. It looks like this:</a:t>
            </a:r>
          </a:p>
          <a:p>
            <a:pPr marL="182880" lvl="1" indent="-182880">
              <a:buClr>
                <a:schemeClr val="bg1"/>
              </a:buClr>
              <a:buFont typeface="Arial"/>
              <a:buChar char="•"/>
            </a:pPr>
            <a:r>
              <a:rPr lang="en-US" sz="1000" dirty="0" smtClean="0"/>
              <a:t>                                                      </a:t>
            </a:r>
            <a:endParaRPr lang="en-US" sz="1000" dirty="0"/>
          </a:p>
          <a:p>
            <a:pPr marL="182880" lvl="1" indent="-182880">
              <a:buClr>
                <a:schemeClr val="bg1"/>
              </a:buClr>
              <a:buFont typeface="Arial"/>
              <a:buChar char="•"/>
            </a:pPr>
            <a:r>
              <a:rPr lang="en-US" sz="1000" dirty="0"/>
              <a:t>  </a:t>
            </a:r>
            <a:r>
              <a:rPr lang="en-US" sz="1000" dirty="0" smtClean="0"/>
              <a:t>             </a:t>
            </a:r>
          </a:p>
          <a:p>
            <a:pPr marL="0" lvl="1"/>
            <a:endParaRPr lang="en-US" sz="1000" dirty="0"/>
          </a:p>
          <a:p>
            <a:pPr marL="182880" lvl="1" indent="-182880">
              <a:buFont typeface="Arial"/>
              <a:buChar char="•"/>
            </a:pPr>
            <a:endParaRPr lang="en-US" sz="1000" dirty="0" smtClean="0"/>
          </a:p>
          <a:p>
            <a:pPr marL="182880" lvl="1" indent="-182880">
              <a:buFont typeface="Arial"/>
              <a:buChar char="•"/>
            </a:pPr>
            <a:r>
              <a:rPr lang="en-US" sz="1000" dirty="0" smtClean="0"/>
              <a:t>You </a:t>
            </a:r>
            <a:r>
              <a:rPr lang="en-US" sz="1000" dirty="0"/>
              <a:t>can fill 30-day prescriptions for short-term </a:t>
            </a:r>
            <a:r>
              <a:rPr lang="en-US" sz="1000" dirty="0" smtClean="0"/>
              <a:t>use </a:t>
            </a:r>
            <a:r>
              <a:rPr lang="en-US" sz="1000" dirty="0"/>
              <a:t>(acute) medications at any </a:t>
            </a:r>
            <a:r>
              <a:rPr lang="en-US" sz="1000" dirty="0" smtClean="0"/>
              <a:t>retail </a:t>
            </a:r>
            <a:r>
              <a:rPr lang="en-US" sz="1000" dirty="0"/>
              <a:t>pharmacy in your </a:t>
            </a:r>
            <a:r>
              <a:rPr lang="en-US" sz="1000" dirty="0" smtClean="0"/>
              <a:t>plan’s network.</a:t>
            </a:r>
            <a:endParaRPr lang="en-US" sz="1000" dirty="0"/>
          </a:p>
        </p:txBody>
      </p:sp>
      <p:sp>
        <p:nvSpPr>
          <p:cNvPr id="25" name="Rectangle 24"/>
          <p:cNvSpPr/>
          <p:nvPr/>
        </p:nvSpPr>
        <p:spPr>
          <a:xfrm>
            <a:off x="457200" y="1833343"/>
            <a:ext cx="3909060" cy="1631216"/>
          </a:xfrm>
          <a:prstGeom prst="rect">
            <a:avLst/>
          </a:prstGeom>
        </p:spPr>
        <p:txBody>
          <a:bodyPr wrap="square">
            <a:spAutoFit/>
          </a:bodyPr>
          <a:lstStyle/>
          <a:p>
            <a:pPr marL="0" lvl="1"/>
            <a:r>
              <a:rPr lang="en-US" sz="1000" dirty="0" smtClean="0"/>
              <a:t>Remember – </a:t>
            </a:r>
          </a:p>
          <a:p>
            <a:pPr marL="0" lvl="1"/>
            <a:r>
              <a:rPr lang="en-US" sz="1000" dirty="0" smtClean="0"/>
              <a:t>You can fill 30-day prescriptions at any retail pharmacy in your plan’s network</a:t>
            </a:r>
            <a:r>
              <a:rPr lang="en-US" sz="1000" dirty="0"/>
              <a:t>. </a:t>
            </a:r>
            <a:endParaRPr lang="en-US" sz="1000" dirty="0" smtClean="0"/>
          </a:p>
          <a:p>
            <a:pPr marL="182880" lvl="1" indent="-182880">
              <a:buFont typeface="Arial"/>
              <a:buChar char="•"/>
            </a:pPr>
            <a:r>
              <a:rPr lang="en-US" sz="1000" dirty="0" smtClean="0"/>
              <a:t>You </a:t>
            </a:r>
            <a:r>
              <a:rPr lang="en-US" sz="1000" dirty="0"/>
              <a:t>can fill </a:t>
            </a:r>
            <a:r>
              <a:rPr lang="en-US" sz="1000" b="1" dirty="0">
                <a:solidFill>
                  <a:srgbClr val="0065A6"/>
                </a:solidFill>
              </a:rPr>
              <a:t>90-day prescriptions</a:t>
            </a:r>
            <a:r>
              <a:rPr lang="en-US" sz="1000" dirty="0">
                <a:solidFill>
                  <a:srgbClr val="39B44A"/>
                </a:solidFill>
              </a:rPr>
              <a:t> </a:t>
            </a:r>
            <a:r>
              <a:rPr lang="en-US" sz="1000" dirty="0"/>
              <a:t>at any pharmacy with a blue </a:t>
            </a:r>
            <a:r>
              <a:rPr lang="en-US" sz="1000" dirty="0" smtClean="0"/>
              <a:t>“90” </a:t>
            </a:r>
            <a:r>
              <a:rPr lang="en-US" sz="1000" dirty="0"/>
              <a:t>calendar next to it. It looks like this</a:t>
            </a:r>
            <a:r>
              <a:rPr lang="en-US" sz="1000" dirty="0" smtClean="0"/>
              <a:t>:</a:t>
            </a:r>
          </a:p>
          <a:p>
            <a:pPr marL="182880" lvl="1" indent="-182880">
              <a:buFont typeface="Arial"/>
              <a:buChar char="•"/>
            </a:pPr>
            <a:endParaRPr lang="en-US" sz="1000" dirty="0"/>
          </a:p>
          <a:p>
            <a:pPr marL="457200" lvl="2"/>
            <a:r>
              <a:rPr lang="en-US" sz="1000" dirty="0" smtClean="0"/>
              <a:t>   </a:t>
            </a:r>
          </a:p>
          <a:p>
            <a:pPr marL="182880" lvl="1" indent="-182880">
              <a:buFont typeface="Arial"/>
              <a:buChar char="•"/>
            </a:pPr>
            <a:endParaRPr lang="en-US" sz="1000" dirty="0"/>
          </a:p>
          <a:p>
            <a:pPr marL="182880" lvl="1" indent="-182880">
              <a:buFont typeface="Arial"/>
              <a:buChar char="•"/>
            </a:pPr>
            <a:r>
              <a:rPr lang="en-US" sz="1000" dirty="0" smtClean="0"/>
              <a:t>You </a:t>
            </a:r>
            <a:r>
              <a:rPr lang="en-US" sz="1000" dirty="0"/>
              <a:t>can fill 30-day prescriptions for </a:t>
            </a:r>
            <a:r>
              <a:rPr lang="en-US" sz="1000" dirty="0" smtClean="0"/>
              <a:t>short-term use (acute) </a:t>
            </a:r>
            <a:r>
              <a:rPr lang="en-US" sz="1000" dirty="0"/>
              <a:t>medications at any retail pharmacy in your network</a:t>
            </a:r>
            <a:r>
              <a:rPr lang="en-US" sz="1000" dirty="0" smtClean="0"/>
              <a:t>.</a:t>
            </a:r>
            <a:endParaRPr lang="en-US" sz="1000" dirty="0">
              <a:solidFill>
                <a:srgbClr val="E35205"/>
              </a:solidFill>
            </a:endParaRPr>
          </a:p>
        </p:txBody>
      </p:sp>
      <p:sp>
        <p:nvSpPr>
          <p:cNvPr id="17" name="Rectangle 16"/>
          <p:cNvSpPr/>
          <p:nvPr/>
        </p:nvSpPr>
        <p:spPr>
          <a:xfrm>
            <a:off x="4784780" y="1124059"/>
            <a:ext cx="4234392" cy="707886"/>
          </a:xfrm>
          <a:prstGeom prst="rect">
            <a:avLst/>
          </a:prstGeom>
        </p:spPr>
        <p:txBody>
          <a:bodyPr wrap="square">
            <a:noAutofit/>
          </a:bodyPr>
          <a:lstStyle/>
          <a:p>
            <a:pPr marL="182880" indent="-182880">
              <a:spcBef>
                <a:spcPts val="0"/>
              </a:spcBef>
              <a:buFont typeface="Arial" panose="020B0604020202020204" pitchFamily="34" charset="0"/>
              <a:buChar char="•"/>
            </a:pPr>
            <a:r>
              <a:rPr lang="en-US" sz="1000" dirty="0" smtClean="0"/>
              <a:t>Log in to the </a:t>
            </a:r>
            <a:r>
              <a:rPr lang="en-US" sz="1000" dirty="0" err="1" smtClean="0"/>
              <a:t>myCigna</a:t>
            </a:r>
            <a:r>
              <a:rPr lang="en-US" sz="1000" dirty="0" smtClean="0"/>
              <a:t> App or website</a:t>
            </a:r>
          </a:p>
          <a:p>
            <a:pPr marL="182880" indent="-182880">
              <a:spcBef>
                <a:spcPts val="0"/>
              </a:spcBef>
              <a:buFont typeface="Arial" panose="020B0604020202020204" pitchFamily="34" charset="0"/>
              <a:buChar char="•"/>
            </a:pPr>
            <a:r>
              <a:rPr lang="en-US" sz="1000" dirty="0" smtClean="0"/>
              <a:t>Click </a:t>
            </a:r>
            <a:r>
              <a:rPr lang="en-US" sz="1000" dirty="0"/>
              <a:t>on </a:t>
            </a:r>
            <a:r>
              <a:rPr lang="en-US" sz="1000" dirty="0" smtClean="0"/>
              <a:t>“Prescriptions” </a:t>
            </a:r>
          </a:p>
          <a:p>
            <a:pPr marL="182880" indent="-182880">
              <a:spcBef>
                <a:spcPts val="0"/>
              </a:spcBef>
              <a:buFont typeface="Arial" panose="020B0604020202020204" pitchFamily="34" charset="0"/>
              <a:buChar char="•"/>
            </a:pPr>
            <a:r>
              <a:rPr lang="en-US" sz="1000" dirty="0" smtClean="0"/>
              <a:t>Select “Find </a:t>
            </a:r>
            <a:r>
              <a:rPr lang="en-US" sz="1000" dirty="0"/>
              <a:t>a </a:t>
            </a:r>
            <a:r>
              <a:rPr lang="en-US" sz="1000" dirty="0" smtClean="0"/>
              <a:t>Pharmacy” </a:t>
            </a:r>
            <a:r>
              <a:rPr lang="en-US" sz="1000" dirty="0"/>
              <a:t>from the dropdown </a:t>
            </a:r>
            <a:r>
              <a:rPr lang="en-US" sz="1000" dirty="0" smtClean="0"/>
              <a:t>menu</a:t>
            </a:r>
          </a:p>
          <a:p>
            <a:pPr marL="182880" indent="-182880">
              <a:spcBef>
                <a:spcPts val="0"/>
              </a:spcBef>
              <a:buFont typeface="Arial" panose="020B0604020202020204" pitchFamily="34" charset="0"/>
              <a:buChar char="•"/>
            </a:pPr>
            <a:r>
              <a:rPr lang="en-US" sz="1000" dirty="0" smtClean="0"/>
              <a:t>Enter your medication and pharmacy information</a:t>
            </a:r>
            <a:endParaRPr lang="en-US" sz="1000" dirty="0"/>
          </a:p>
        </p:txBody>
      </p:sp>
      <p:sp>
        <p:nvSpPr>
          <p:cNvPr id="18" name="Rectangle 17"/>
          <p:cNvSpPr/>
          <p:nvPr/>
        </p:nvSpPr>
        <p:spPr>
          <a:xfrm>
            <a:off x="449742" y="1124059"/>
            <a:ext cx="3909060" cy="553998"/>
          </a:xfrm>
          <a:prstGeom prst="rect">
            <a:avLst/>
          </a:prstGeom>
        </p:spPr>
        <p:txBody>
          <a:bodyPr wrap="square">
            <a:noAutofit/>
          </a:bodyPr>
          <a:lstStyle/>
          <a:p>
            <a:pPr marL="182880" lvl="0" indent="-182880">
              <a:spcBef>
                <a:spcPts val="0"/>
              </a:spcBef>
              <a:buFont typeface="Arial" panose="020B0604020202020204" pitchFamily="34" charset="0"/>
              <a:buChar char="•"/>
            </a:pPr>
            <a:r>
              <a:rPr lang="en-US" sz="1000" dirty="0" smtClean="0"/>
              <a:t>See </a:t>
            </a:r>
            <a:r>
              <a:rPr lang="en-US" sz="1000" dirty="0"/>
              <a:t>a current list of </a:t>
            </a:r>
            <a:r>
              <a:rPr lang="en-US" sz="1000" dirty="0" smtClean="0"/>
              <a:t>in-network </a:t>
            </a:r>
            <a:r>
              <a:rPr lang="en-US" sz="1000" dirty="0"/>
              <a:t>pharmacies</a:t>
            </a:r>
          </a:p>
          <a:p>
            <a:pPr marL="182880" lvl="0" indent="-182880">
              <a:spcBef>
                <a:spcPts val="0"/>
              </a:spcBef>
              <a:buFont typeface="Arial" panose="020B0604020202020204" pitchFamily="34" charset="0"/>
              <a:buChar char="•"/>
            </a:pPr>
            <a:r>
              <a:rPr lang="en-US" sz="1000" dirty="0"/>
              <a:t>Learn how to </a:t>
            </a:r>
            <a:r>
              <a:rPr lang="en-US" sz="1000" dirty="0" smtClean="0"/>
              <a:t>move your prescription </a:t>
            </a:r>
            <a:r>
              <a:rPr lang="en-US" sz="1000" dirty="0"/>
              <a:t>to a new pharmacy</a:t>
            </a:r>
          </a:p>
          <a:p>
            <a:pPr marL="182880" lvl="0" indent="-182880">
              <a:spcBef>
                <a:spcPts val="0"/>
              </a:spcBef>
              <a:buFont typeface="Arial" panose="020B0604020202020204" pitchFamily="34" charset="0"/>
              <a:buChar char="•"/>
            </a:pPr>
            <a:r>
              <a:rPr lang="en-US" sz="1000" dirty="0"/>
              <a:t>Get answers to some frequently asked </a:t>
            </a:r>
            <a:r>
              <a:rPr lang="en-US" sz="1000" dirty="0" smtClean="0"/>
              <a:t>questions</a:t>
            </a:r>
            <a:endParaRPr lang="en-US" sz="1000" dirty="0">
              <a:solidFill>
                <a:srgbClr val="E35205"/>
              </a:solidFill>
            </a:endParaRPr>
          </a:p>
        </p:txBody>
      </p:sp>
      <p:pic>
        <p:nvPicPr>
          <p:cNvPr id="19" name="Picture 18" descr="9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216" y="2628919"/>
            <a:ext cx="457200" cy="457200"/>
          </a:xfrm>
          <a:prstGeom prst="rect">
            <a:avLst/>
          </a:prstGeom>
        </p:spPr>
      </p:pic>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r="60011"/>
          <a:stretch/>
        </p:blipFill>
        <p:spPr>
          <a:xfrm>
            <a:off x="5012874" y="2811485"/>
            <a:ext cx="1979252" cy="274641"/>
          </a:xfrm>
          <a:prstGeom prst="rect">
            <a:avLst/>
          </a:prstGeom>
        </p:spPr>
      </p:pic>
    </p:spTree>
    <p:extLst>
      <p:ext uri="{BB962C8B-B14F-4D97-AF65-F5344CB8AC3E}">
        <p14:creationId xmlns:p14="http://schemas.microsoft.com/office/powerpoint/2010/main" val="22401211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Preventive Care 101</a:t>
            </a:r>
            <a:endParaRPr lang="en-US" dirty="0"/>
          </a:p>
        </p:txBody>
      </p:sp>
      <p:sp>
        <p:nvSpPr>
          <p:cNvPr id="4" name="Slide Number Placeholder 3"/>
          <p:cNvSpPr>
            <a:spLocks noGrp="1"/>
          </p:cNvSpPr>
          <p:nvPr>
            <p:ph type="sldNum" sz="quarter" idx="10"/>
          </p:nvPr>
        </p:nvSpPr>
        <p:spPr/>
        <p:txBody>
          <a:bodyPr/>
          <a:lstStyle/>
          <a:p>
            <a:fld id="{C8C01F01-A601-4FE5-8E71-6675F782C625}" type="slidenum">
              <a:rPr lang="en-US" altLang="en-US" smtClean="0"/>
              <a:pPr/>
              <a:t>14</a:t>
            </a:fld>
            <a:endParaRPr lang="en-US" altLang="en-US"/>
          </a:p>
        </p:txBody>
      </p:sp>
      <p:sp>
        <p:nvSpPr>
          <p:cNvPr id="5" name="Footer Placeholder 4"/>
          <p:cNvSpPr>
            <a:spLocks noGrp="1"/>
          </p:cNvSpPr>
          <p:nvPr>
            <p:ph type="ftr" sz="quarter" idx="11"/>
          </p:nvPr>
        </p:nvSpPr>
        <p:spPr/>
        <p:txBody>
          <a:bodyPr/>
          <a:lstStyle/>
          <a:p>
            <a:r>
              <a:rPr lang="en-US" altLang="en-US" smtClean="0"/>
              <a:t>Confidential, unpublished property of Cigna. Do not duplicate or distribute. Use and distribution limited solely to authorized personnel. © 2019 Cigna</a:t>
            </a:r>
            <a:endParaRPr lang="en-US" altLang="en-US" dirty="0"/>
          </a:p>
        </p:txBody>
      </p:sp>
    </p:spTree>
    <p:extLst>
      <p:ext uri="{BB962C8B-B14F-4D97-AF65-F5344CB8AC3E}">
        <p14:creationId xmlns:p14="http://schemas.microsoft.com/office/powerpoint/2010/main" val="16895812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8912" y="940746"/>
            <a:ext cx="8229600" cy="3200400"/>
          </a:xfrm>
        </p:spPr>
        <p:txBody>
          <a:bodyPr/>
          <a:lstStyle/>
          <a:p>
            <a:r>
              <a:rPr lang="en-US" dirty="0" smtClean="0">
                <a:solidFill>
                  <a:srgbClr val="002850"/>
                </a:solidFill>
              </a:rPr>
              <a:t>The </a:t>
            </a:r>
            <a:r>
              <a:rPr lang="en-US" dirty="0">
                <a:solidFill>
                  <a:srgbClr val="002850"/>
                </a:solidFill>
              </a:rPr>
              <a:t>Affordable Care Act (ACA) was signed into law on March 23, 2010</a:t>
            </a:r>
          </a:p>
          <a:p>
            <a:endParaRPr lang="en-US" dirty="0">
              <a:solidFill>
                <a:srgbClr val="002850"/>
              </a:solidFill>
            </a:endParaRPr>
          </a:p>
          <a:p>
            <a:r>
              <a:rPr lang="en-US" dirty="0" smtClean="0">
                <a:solidFill>
                  <a:srgbClr val="002850"/>
                </a:solidFill>
              </a:rPr>
              <a:t>For </a:t>
            </a:r>
            <a:r>
              <a:rPr lang="en-US" dirty="0">
                <a:solidFill>
                  <a:srgbClr val="002850"/>
                </a:solidFill>
              </a:rPr>
              <a:t>new health policies beginning on or after September 23, 2010, preventive services that have strong scientific evidence of their health benefits must be covered.</a:t>
            </a:r>
          </a:p>
          <a:p>
            <a:endParaRPr lang="en-US" dirty="0">
              <a:solidFill>
                <a:srgbClr val="002850"/>
              </a:solidFill>
            </a:endParaRPr>
          </a:p>
          <a:p>
            <a:r>
              <a:rPr lang="en-US" dirty="0" smtClean="0">
                <a:solidFill>
                  <a:srgbClr val="002850"/>
                </a:solidFill>
              </a:rPr>
              <a:t>Plans </a:t>
            </a:r>
            <a:r>
              <a:rPr lang="en-US" dirty="0">
                <a:solidFill>
                  <a:srgbClr val="002850"/>
                </a:solidFill>
              </a:rPr>
              <a:t>cannot charge a patient a copayment,  co-insurance or deductible for </a:t>
            </a:r>
            <a:r>
              <a:rPr lang="en-US" dirty="0" smtClean="0">
                <a:solidFill>
                  <a:srgbClr val="002850"/>
                </a:solidFill>
              </a:rPr>
              <a:t>preventive care services </a:t>
            </a:r>
            <a:r>
              <a:rPr lang="en-US" dirty="0">
                <a:solidFill>
                  <a:srgbClr val="002850"/>
                </a:solidFill>
              </a:rPr>
              <a:t>when they are delivered by </a:t>
            </a:r>
            <a:r>
              <a:rPr lang="en-US" dirty="0" smtClean="0">
                <a:solidFill>
                  <a:srgbClr val="002850"/>
                </a:solidFill>
              </a:rPr>
              <a:t>an in-network </a:t>
            </a:r>
            <a:r>
              <a:rPr lang="en-US" dirty="0">
                <a:solidFill>
                  <a:srgbClr val="002850"/>
                </a:solidFill>
              </a:rPr>
              <a:t>provider.</a:t>
            </a:r>
          </a:p>
          <a:p>
            <a:endParaRPr lang="en-US" dirty="0">
              <a:solidFill>
                <a:srgbClr val="002850"/>
              </a:solidFill>
            </a:endParaRPr>
          </a:p>
          <a:p>
            <a:r>
              <a:rPr lang="en-US" dirty="0" smtClean="0">
                <a:solidFill>
                  <a:srgbClr val="002850"/>
                </a:solidFill>
              </a:rPr>
              <a:t>Office </a:t>
            </a:r>
            <a:r>
              <a:rPr lang="en-US" dirty="0">
                <a:solidFill>
                  <a:srgbClr val="002850"/>
                </a:solidFill>
              </a:rPr>
              <a:t>visit fees:  Be aware that your plan can require you to pay some costs of the office visit, if the preventive service is not the primary purpose of the visit, or if your doctor bills you for the preventive services separately from the office visit.</a:t>
            </a:r>
          </a:p>
          <a:p>
            <a:endParaRPr lang="en-US" dirty="0"/>
          </a:p>
        </p:txBody>
      </p:sp>
      <p:sp>
        <p:nvSpPr>
          <p:cNvPr id="3" name="Title 2"/>
          <p:cNvSpPr>
            <a:spLocks noGrp="1"/>
          </p:cNvSpPr>
          <p:nvPr>
            <p:ph type="title"/>
          </p:nvPr>
        </p:nvSpPr>
        <p:spPr/>
        <p:txBody>
          <a:bodyPr/>
          <a:lstStyle/>
          <a:p>
            <a:r>
              <a:rPr lang="en-US" sz="2400" dirty="0" smtClean="0"/>
              <a:t>Healthcare Reform Preventive Care Laws </a:t>
            </a:r>
            <a:endParaRPr lang="en-US" sz="2400" dirty="0"/>
          </a:p>
        </p:txBody>
      </p:sp>
      <p:sp>
        <p:nvSpPr>
          <p:cNvPr id="4" name="Slide Number Placeholder 3"/>
          <p:cNvSpPr>
            <a:spLocks noGrp="1"/>
          </p:cNvSpPr>
          <p:nvPr>
            <p:ph type="sldNum" sz="quarter" idx="10"/>
          </p:nvPr>
        </p:nvSpPr>
        <p:spPr/>
        <p:txBody>
          <a:bodyPr/>
          <a:lstStyle/>
          <a:p>
            <a:fld id="{38EC0547-4173-4FD2-B3AD-CE0209F6F09F}" type="slidenum">
              <a:rPr lang="en-US" altLang="en-US" smtClean="0"/>
              <a:pPr/>
              <a:t>15</a:t>
            </a:fld>
            <a:endParaRPr lang="en-US" altLang="en-US"/>
          </a:p>
        </p:txBody>
      </p:sp>
      <p:sp>
        <p:nvSpPr>
          <p:cNvPr id="5" name="Footer Placeholder 4"/>
          <p:cNvSpPr>
            <a:spLocks noGrp="1"/>
          </p:cNvSpPr>
          <p:nvPr>
            <p:ph type="ftr" sz="quarter" idx="11"/>
          </p:nvPr>
        </p:nvSpPr>
        <p:spPr/>
        <p:txBody>
          <a:bodyPr/>
          <a:lstStyle/>
          <a:p>
            <a:r>
              <a:rPr lang="en-US" altLang="en-US" smtClean="0"/>
              <a:t>Confidential, unpublished property of Cigna. Do not duplicate or distribute. Use and distribution limited solely to authorized personnel. © 2019 Cigna</a:t>
            </a:r>
            <a:endParaRPr lang="en-US" altLang="en-US" dirty="0"/>
          </a:p>
        </p:txBody>
      </p:sp>
    </p:spTree>
    <p:extLst>
      <p:ext uri="{BB962C8B-B14F-4D97-AF65-F5344CB8AC3E}">
        <p14:creationId xmlns:p14="http://schemas.microsoft.com/office/powerpoint/2010/main" val="10565164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hinkstockPhotos-461259755web.png"/>
          <p:cNvPicPr>
            <a:picLocks noChangeAspect="1"/>
          </p:cNvPicPr>
          <p:nvPr/>
        </p:nvPicPr>
        <p:blipFill rotWithShape="1">
          <a:blip r:embed="rId3" cstate="screen">
            <a:extLst>
              <a:ext uri="{28A0092B-C50C-407E-A947-70E740481C1C}">
                <a14:useLocalDpi xmlns:a14="http://schemas.microsoft.com/office/drawing/2010/main"/>
              </a:ext>
            </a:extLst>
          </a:blip>
          <a:srcRect l="10292" t="5210" r="6911" b="-249"/>
          <a:stretch/>
        </p:blipFill>
        <p:spPr>
          <a:xfrm flipH="1">
            <a:off x="4698325" y="886858"/>
            <a:ext cx="4445675" cy="3401959"/>
          </a:xfrm>
          <a:prstGeom prst="rect">
            <a:avLst/>
          </a:prstGeom>
        </p:spPr>
      </p:pic>
      <p:sp>
        <p:nvSpPr>
          <p:cNvPr id="5" name="Title 4"/>
          <p:cNvSpPr>
            <a:spLocks noGrp="1"/>
          </p:cNvSpPr>
          <p:nvPr>
            <p:ph type="title"/>
          </p:nvPr>
        </p:nvSpPr>
        <p:spPr/>
        <p:txBody>
          <a:bodyPr/>
          <a:lstStyle/>
          <a:p>
            <a:r>
              <a:rPr lang="en-US" sz="2400" dirty="0" smtClean="0"/>
              <a:t>What is Preventive Care? </a:t>
            </a:r>
            <a:endParaRPr lang="en-US" sz="2400" dirty="0"/>
          </a:p>
        </p:txBody>
      </p:sp>
      <p:sp>
        <p:nvSpPr>
          <p:cNvPr id="13" name="Rectangle 12"/>
          <p:cNvSpPr/>
          <p:nvPr/>
        </p:nvSpPr>
        <p:spPr>
          <a:xfrm>
            <a:off x="842" y="886857"/>
            <a:ext cx="5341247" cy="3393044"/>
          </a:xfrm>
          <a:prstGeom prst="rect">
            <a:avLst/>
          </a:prstGeom>
          <a:solidFill>
            <a:srgbClr val="39B44A"/>
          </a:solidFill>
          <a:ln>
            <a:noFill/>
          </a:ln>
          <a:effectLst/>
        </p:spPr>
        <p:style>
          <a:lnRef idx="1">
            <a:schemeClr val="accent1"/>
          </a:lnRef>
          <a:fillRef idx="3">
            <a:schemeClr val="accent1"/>
          </a:fillRef>
          <a:effectRef idx="2">
            <a:schemeClr val="accent1"/>
          </a:effectRef>
          <a:fontRef idx="minor">
            <a:schemeClr val="lt1"/>
          </a:fontRef>
        </p:style>
        <p:txBody>
          <a:bodyPr lIns="548640" rtlCol="0" anchor="ctr"/>
          <a:lstStyle/>
          <a:p>
            <a:pPr marL="0" indent="0">
              <a:spcBef>
                <a:spcPts val="0"/>
              </a:spcBef>
              <a:spcAft>
                <a:spcPts val="300"/>
              </a:spcAft>
              <a:buClrTx/>
              <a:buNone/>
            </a:pPr>
            <a:r>
              <a:rPr lang="en-US" sz="1600" dirty="0">
                <a:solidFill>
                  <a:schemeClr val="bg1"/>
                </a:solidFill>
                <a:latin typeface="Arial" panose="020B0604020202020204" pitchFamily="34" charset="0"/>
                <a:cs typeface="Arial" panose="020B0604020202020204" pitchFamily="34" charset="0"/>
              </a:rPr>
              <a:t>Preventive care services are provided when you  don’t have any symptoms and haven’t been diagnosed with a health issue connected with the preventive service.</a:t>
            </a:r>
          </a:p>
          <a:p>
            <a:pPr marL="0" indent="0">
              <a:spcBef>
                <a:spcPts val="0"/>
              </a:spcBef>
              <a:spcAft>
                <a:spcPts val="300"/>
              </a:spcAft>
              <a:buClrTx/>
              <a:buNone/>
            </a:pPr>
            <a:endParaRPr lang="en-US" sz="1600" dirty="0">
              <a:solidFill>
                <a:schemeClr val="bg1"/>
              </a:solidFill>
              <a:latin typeface="Arial" panose="020B0604020202020204" pitchFamily="34" charset="0"/>
              <a:cs typeface="Arial" panose="020B0604020202020204" pitchFamily="34" charset="0"/>
            </a:endParaRPr>
          </a:p>
          <a:p>
            <a:pPr marL="0" indent="0">
              <a:spcBef>
                <a:spcPts val="0"/>
              </a:spcBef>
              <a:spcAft>
                <a:spcPts val="300"/>
              </a:spcAft>
              <a:buClrTx/>
              <a:buNone/>
            </a:pPr>
            <a:r>
              <a:rPr lang="en-US" sz="1600" dirty="0">
                <a:solidFill>
                  <a:schemeClr val="bg1"/>
                </a:solidFill>
                <a:latin typeface="Arial" panose="020B0604020202020204" pitchFamily="34" charset="0"/>
                <a:cs typeface="Arial" panose="020B0604020202020204" pitchFamily="34" charset="0"/>
              </a:rPr>
              <a:t>They typically are provided during a wellness exam.</a:t>
            </a:r>
          </a:p>
          <a:p>
            <a:pPr marL="0" indent="0">
              <a:spcBef>
                <a:spcPts val="0"/>
              </a:spcBef>
              <a:spcAft>
                <a:spcPts val="300"/>
              </a:spcAft>
              <a:buClrTx/>
              <a:buNone/>
            </a:pPr>
            <a:r>
              <a:rPr lang="en-US" sz="1600" dirty="0">
                <a:solidFill>
                  <a:schemeClr val="bg1"/>
                </a:solidFill>
                <a:latin typeface="Arial" panose="020B0604020202020204" pitchFamily="34" charset="0"/>
                <a:cs typeface="Arial" panose="020B0604020202020204" pitchFamily="34" charset="0"/>
              </a:rPr>
              <a:t>You and your doctor will determine what tests and</a:t>
            </a:r>
          </a:p>
          <a:p>
            <a:pPr marL="0" indent="0">
              <a:spcBef>
                <a:spcPts val="0"/>
              </a:spcBef>
              <a:spcAft>
                <a:spcPts val="300"/>
              </a:spcAft>
              <a:buClrTx/>
              <a:buNone/>
            </a:pPr>
            <a:r>
              <a:rPr lang="en-US" sz="1600" dirty="0">
                <a:solidFill>
                  <a:schemeClr val="bg1"/>
                </a:solidFill>
                <a:latin typeface="Arial" panose="020B0604020202020204" pitchFamily="34" charset="0"/>
                <a:cs typeface="Arial" panose="020B0604020202020204" pitchFamily="34" charset="0"/>
              </a:rPr>
              <a:t>health screenings are right for you based on your:</a:t>
            </a:r>
          </a:p>
          <a:p>
            <a:pPr marL="285750" indent="-285750">
              <a:spcBef>
                <a:spcPts val="0"/>
              </a:spcBef>
              <a:spcAft>
                <a:spcPts val="300"/>
              </a:spcAft>
              <a:buClrTx/>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Age</a:t>
            </a:r>
          </a:p>
          <a:p>
            <a:pPr marL="285750" indent="-285750">
              <a:spcBef>
                <a:spcPts val="0"/>
              </a:spcBef>
              <a:spcAft>
                <a:spcPts val="300"/>
              </a:spcAft>
              <a:buClrTx/>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Gender</a:t>
            </a:r>
          </a:p>
          <a:p>
            <a:pPr marL="285750" indent="-285750">
              <a:spcBef>
                <a:spcPts val="0"/>
              </a:spcBef>
              <a:spcAft>
                <a:spcPts val="300"/>
              </a:spcAft>
              <a:buClrTx/>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Personal health history</a:t>
            </a:r>
          </a:p>
          <a:p>
            <a:pPr marL="285750" indent="-285750">
              <a:spcBef>
                <a:spcPts val="0"/>
              </a:spcBef>
              <a:spcAft>
                <a:spcPts val="300"/>
              </a:spcAft>
              <a:buClrTx/>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Current </a:t>
            </a:r>
            <a:r>
              <a:rPr lang="en-US" sz="1600" dirty="0" smtClean="0">
                <a:solidFill>
                  <a:schemeClr val="bg1"/>
                </a:solidFill>
                <a:latin typeface="Arial" panose="020B0604020202020204" pitchFamily="34" charset="0"/>
                <a:cs typeface="Arial" panose="020B0604020202020204" pitchFamily="34" charset="0"/>
              </a:rPr>
              <a:t>health</a:t>
            </a:r>
            <a:endParaRPr lang="en-US" sz="1600" dirty="0">
              <a:solidFill>
                <a:schemeClr val="bg1"/>
              </a:solidFill>
              <a:latin typeface="Arial" panose="020B0604020202020204" pitchFamily="34" charset="0"/>
              <a:cs typeface="Arial" panose="020B0604020202020204" pitchFamily="34" charset="0"/>
            </a:endParaRPr>
          </a:p>
        </p:txBody>
      </p:sp>
      <p:sp>
        <p:nvSpPr>
          <p:cNvPr id="14" name="Isosceles Triangle 13"/>
          <p:cNvSpPr/>
          <p:nvPr/>
        </p:nvSpPr>
        <p:spPr>
          <a:xfrm rot="16200000" flipV="1">
            <a:off x="5267342" y="1234673"/>
            <a:ext cx="343947" cy="264561"/>
          </a:xfrm>
          <a:prstGeom prst="triangle">
            <a:avLst/>
          </a:prstGeom>
          <a:solidFill>
            <a:srgbClr val="39B4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TextBox 8"/>
          <p:cNvSpPr txBox="1"/>
          <p:nvPr/>
        </p:nvSpPr>
        <p:spPr>
          <a:xfrm>
            <a:off x="434150" y="4984312"/>
            <a:ext cx="5523948" cy="123111"/>
          </a:xfrm>
          <a:prstGeom prst="rect">
            <a:avLst/>
          </a:prstGeom>
          <a:noFill/>
        </p:spPr>
        <p:txBody>
          <a:bodyPr wrap="none" lIns="0" tIns="0" rIns="0" bIns="0" rtlCol="0">
            <a:spAutoFit/>
          </a:bodyPr>
          <a:lstStyle/>
          <a:p>
            <a:r>
              <a:rPr lang="en-US" sz="800" dirty="0" smtClean="0">
                <a:solidFill>
                  <a:schemeClr val="tx1">
                    <a:lumMod val="50000"/>
                    <a:lumOff val="50000"/>
                  </a:schemeClr>
                </a:solidFill>
                <a:latin typeface="Arial Narrow" panose="020B0606020202030204" pitchFamily="34" charset="0"/>
              </a:rPr>
              <a:t>Confidential, unpublished property of Cigna. Do not duplicate or distribute. Use and distribution limited solely to authorized personnel. © 2019 Cigna.</a:t>
            </a:r>
            <a:endParaRPr lang="en-US" sz="800" dirty="0">
              <a:solidFill>
                <a:schemeClr val="tx1">
                  <a:lumMod val="50000"/>
                  <a:lumOff val="50000"/>
                </a:schemeClr>
              </a:solidFill>
              <a:latin typeface="Arial Narrow" panose="020B0606020202030204" pitchFamily="34" charset="0"/>
            </a:endParaRPr>
          </a:p>
        </p:txBody>
      </p:sp>
    </p:spTree>
    <p:extLst>
      <p:ext uri="{BB962C8B-B14F-4D97-AF65-F5344CB8AC3E}">
        <p14:creationId xmlns:p14="http://schemas.microsoft.com/office/powerpoint/2010/main" val="19016666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hutterstock_104367062WEB.jpg"/>
          <p:cNvPicPr>
            <a:picLocks noChangeAspect="1"/>
          </p:cNvPicPr>
          <p:nvPr/>
        </p:nvPicPr>
        <p:blipFill rotWithShape="1">
          <a:blip r:embed="rId3" cstate="screen">
            <a:extLst>
              <a:ext uri="{28A0092B-C50C-407E-A947-70E740481C1C}">
                <a14:useLocalDpi xmlns:a14="http://schemas.microsoft.com/office/drawing/2010/main"/>
              </a:ext>
            </a:extLst>
          </a:blip>
          <a:srcRect l="-726" r="-1"/>
          <a:stretch/>
        </p:blipFill>
        <p:spPr>
          <a:xfrm>
            <a:off x="-56594" y="886857"/>
            <a:ext cx="6250026" cy="3393044"/>
          </a:xfrm>
          <a:prstGeom prst="rect">
            <a:avLst/>
          </a:prstGeom>
        </p:spPr>
      </p:pic>
      <p:grpSp>
        <p:nvGrpSpPr>
          <p:cNvPr id="7" name="Group 6"/>
          <p:cNvGrpSpPr/>
          <p:nvPr/>
        </p:nvGrpSpPr>
        <p:grpSpPr>
          <a:xfrm flipH="1">
            <a:off x="3574622" y="886857"/>
            <a:ext cx="5570754" cy="3393044"/>
            <a:chOff x="842" y="886857"/>
            <a:chExt cx="5570754" cy="3393044"/>
          </a:xfrm>
          <a:solidFill>
            <a:schemeClr val="bg1">
              <a:lumMod val="50000"/>
            </a:schemeClr>
          </a:solidFill>
        </p:grpSpPr>
        <p:sp>
          <p:nvSpPr>
            <p:cNvPr id="13" name="Rectangle 12"/>
            <p:cNvSpPr/>
            <p:nvPr/>
          </p:nvSpPr>
          <p:spPr>
            <a:xfrm>
              <a:off x="842" y="886857"/>
              <a:ext cx="5341247" cy="339304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82880" tIns="274320" rIns="274320" bIns="274320" rtlCol="0" anchor="ctr"/>
            <a:lstStyle/>
            <a:p>
              <a:pPr marL="0" indent="0">
                <a:buNone/>
              </a:pPr>
              <a:r>
                <a:rPr lang="en-US" sz="1600" dirty="0">
                  <a:solidFill>
                    <a:schemeClr val="bg1"/>
                  </a:solidFill>
                  <a:latin typeface="Arial" panose="020B0604020202020204" pitchFamily="34" charset="0"/>
                  <a:cs typeface="Arial" panose="020B0604020202020204" pitchFamily="34" charset="0"/>
                </a:rPr>
                <a:t>Even when you’re in the best shape of your life, a serious condition without any symptoms may </a:t>
              </a:r>
              <a:r>
                <a:rPr lang="en-US" sz="1600" dirty="0" smtClean="0">
                  <a:solidFill>
                    <a:schemeClr val="bg1"/>
                  </a:solidFill>
                  <a:latin typeface="Arial" panose="020B0604020202020204" pitchFamily="34" charset="0"/>
                  <a:cs typeface="Arial" panose="020B0604020202020204" pitchFamily="34" charset="0"/>
                </a:rPr>
                <a:t>put </a:t>
              </a:r>
              <a:r>
                <a:rPr lang="en-US" sz="1600" dirty="0">
                  <a:solidFill>
                    <a:schemeClr val="bg1"/>
                  </a:solidFill>
                  <a:latin typeface="Arial" panose="020B0604020202020204" pitchFamily="34" charset="0"/>
                  <a:cs typeface="Arial" panose="020B0604020202020204" pitchFamily="34" charset="0"/>
                </a:rPr>
                <a:t>your health at risk. In order to get healthy and stay that way, your plan includes coverage for eligible preventive care services at no additional cost when they’re provided in-network. Covered preventive care services can include, but are not limited to:*</a:t>
              </a:r>
            </a:p>
            <a:p>
              <a:pPr marL="0" indent="0">
                <a:buNone/>
              </a:pPr>
              <a:endParaRPr lang="en-US" sz="1600" dirty="0">
                <a:solidFill>
                  <a:schemeClr val="bg1"/>
                </a:solidFill>
                <a:latin typeface="Arial" panose="020B0604020202020204" pitchFamily="34" charset="0"/>
                <a:cs typeface="Arial" panose="020B0604020202020204" pitchFamily="34" charset="0"/>
              </a:endParaRPr>
            </a:p>
            <a:p>
              <a:pPr marL="285750" indent="-285750">
                <a:buClr>
                  <a:schemeClr val="bg1"/>
                </a:buClr>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Screenings for blood pressure, cholesterol </a:t>
              </a:r>
              <a:br>
                <a:rPr lang="en-US" sz="1600" dirty="0">
                  <a:solidFill>
                    <a:schemeClr val="bg1"/>
                  </a:solidFill>
                  <a:latin typeface="Arial" panose="020B0604020202020204" pitchFamily="34" charset="0"/>
                  <a:cs typeface="Arial" panose="020B0604020202020204" pitchFamily="34" charset="0"/>
                </a:rPr>
              </a:br>
              <a:r>
                <a:rPr lang="en-US" sz="1600" dirty="0">
                  <a:solidFill>
                    <a:schemeClr val="bg1"/>
                  </a:solidFill>
                  <a:latin typeface="Arial" panose="020B0604020202020204" pitchFamily="34" charset="0"/>
                  <a:cs typeface="Arial" panose="020B0604020202020204" pitchFamily="34" charset="0"/>
                </a:rPr>
                <a:t>and diabetes</a:t>
              </a:r>
            </a:p>
            <a:p>
              <a:pPr marL="285750" indent="-285750">
                <a:buClr>
                  <a:schemeClr val="bg1"/>
                </a:buClr>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Screening for colon/rectal cancer</a:t>
              </a:r>
            </a:p>
            <a:p>
              <a:pPr marL="285750" indent="-285750">
                <a:buClr>
                  <a:schemeClr val="bg1"/>
                </a:buClr>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Clinical breast exams and mammograms</a:t>
              </a:r>
            </a:p>
            <a:p>
              <a:pPr marL="285750" indent="-285750">
                <a:buClr>
                  <a:schemeClr val="bg1"/>
                </a:buClr>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Pap </a:t>
              </a:r>
              <a:r>
                <a:rPr lang="en-US" sz="1600" dirty="0" smtClean="0">
                  <a:solidFill>
                    <a:schemeClr val="bg1"/>
                  </a:solidFill>
                  <a:latin typeface="Arial" panose="020B0604020202020204" pitchFamily="34" charset="0"/>
                  <a:cs typeface="Arial" panose="020B0604020202020204" pitchFamily="34" charset="0"/>
                </a:rPr>
                <a:t>tests</a:t>
              </a:r>
              <a:endParaRPr lang="en-US" sz="1600" dirty="0">
                <a:solidFill>
                  <a:schemeClr val="bg1"/>
                </a:solidFill>
                <a:latin typeface="Arial" panose="020B0604020202020204" pitchFamily="34" charset="0"/>
                <a:cs typeface="Arial" panose="020B0604020202020204" pitchFamily="34" charset="0"/>
              </a:endParaRPr>
            </a:p>
          </p:txBody>
        </p:sp>
        <p:sp>
          <p:nvSpPr>
            <p:cNvPr id="14" name="Isosceles Triangle 13"/>
            <p:cNvSpPr/>
            <p:nvPr/>
          </p:nvSpPr>
          <p:spPr>
            <a:xfrm rot="16200000" flipV="1">
              <a:off x="5267342" y="1234673"/>
              <a:ext cx="343947" cy="264561"/>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sp>
        <p:nvSpPr>
          <p:cNvPr id="3" name="Title 2"/>
          <p:cNvSpPr>
            <a:spLocks noGrp="1"/>
          </p:cNvSpPr>
          <p:nvPr>
            <p:ph type="title"/>
          </p:nvPr>
        </p:nvSpPr>
        <p:spPr/>
        <p:txBody>
          <a:bodyPr/>
          <a:lstStyle/>
          <a:p>
            <a:r>
              <a:rPr lang="en-US" sz="2400" dirty="0" smtClean="0"/>
              <a:t>Understanding Preventive Care</a:t>
            </a:r>
            <a:endParaRPr lang="en-US" sz="2400" dirty="0"/>
          </a:p>
        </p:txBody>
      </p:sp>
      <p:sp>
        <p:nvSpPr>
          <p:cNvPr id="15" name="TextBox 14"/>
          <p:cNvSpPr txBox="1"/>
          <p:nvPr/>
        </p:nvSpPr>
        <p:spPr>
          <a:xfrm>
            <a:off x="434150" y="4984312"/>
            <a:ext cx="5523948" cy="123111"/>
          </a:xfrm>
          <a:prstGeom prst="rect">
            <a:avLst/>
          </a:prstGeom>
          <a:noFill/>
        </p:spPr>
        <p:txBody>
          <a:bodyPr wrap="none" lIns="0" tIns="0" rIns="0" bIns="0" rtlCol="0">
            <a:spAutoFit/>
          </a:bodyPr>
          <a:lstStyle/>
          <a:p>
            <a:r>
              <a:rPr lang="en-US" sz="800" dirty="0" smtClean="0">
                <a:solidFill>
                  <a:schemeClr val="tx1">
                    <a:lumMod val="50000"/>
                    <a:lumOff val="50000"/>
                  </a:schemeClr>
                </a:solidFill>
                <a:latin typeface="Arial Narrow" panose="020B0606020202030204" pitchFamily="34" charset="0"/>
              </a:rPr>
              <a:t>Confidential, unpublished property of Cigna. Do not duplicate or distribute. Use and distribution limited solely to authorized personnel. © 2019 Cigna.</a:t>
            </a:r>
            <a:endParaRPr lang="en-US" sz="800" dirty="0">
              <a:solidFill>
                <a:schemeClr val="tx1">
                  <a:lumMod val="50000"/>
                  <a:lumOff val="50000"/>
                </a:schemeClr>
              </a:solidFill>
              <a:latin typeface="Arial Narrow" panose="020B0606020202030204" pitchFamily="34" charset="0"/>
            </a:endParaRPr>
          </a:p>
        </p:txBody>
      </p:sp>
      <p:sp>
        <p:nvSpPr>
          <p:cNvPr id="16" name="Footer Placeholder 4"/>
          <p:cNvSpPr txBox="1">
            <a:spLocks/>
          </p:cNvSpPr>
          <p:nvPr/>
        </p:nvSpPr>
        <p:spPr bwMode="auto">
          <a:xfrm>
            <a:off x="434150" y="4357489"/>
            <a:ext cx="6576250" cy="568999"/>
          </a:xfrm>
          <a:prstGeom prst="rect">
            <a:avLst/>
          </a:prstGeom>
          <a:noFill/>
          <a:ln w="9525">
            <a:noFill/>
            <a:miter lim="800000"/>
            <a:headEnd/>
            <a:tailEnd/>
          </a:ln>
          <a:effectLst/>
        </p:spPr>
        <p:txBody>
          <a:bodyPr vert="horz" wrap="square" lIns="0" tIns="0" rIns="0" bIns="0" numCol="1" anchor="b" anchorCtr="0" compatLnSpc="1">
            <a:prstTxWarp prst="textNoShape">
              <a:avLst/>
            </a:prstTxWarp>
            <a:noAutofit/>
          </a:bodyPr>
          <a:lstStyle>
            <a:defPPr>
              <a:defRPr lang="en-US"/>
            </a:defPPr>
            <a:lvl1pPr algn="l" defTabSz="457200" rtl="0" fontAlgn="base">
              <a:spcBef>
                <a:spcPct val="0"/>
              </a:spcBef>
              <a:spcAft>
                <a:spcPct val="0"/>
              </a:spcAft>
              <a:defRPr sz="800" kern="1200">
                <a:solidFill>
                  <a:srgbClr val="999999"/>
                </a:solidFill>
                <a:latin typeface="Arial Narrow" pitchFamily="-84" charset="0"/>
                <a:ea typeface="MS PGothic" pitchFamily="34" charset="-128"/>
                <a:cs typeface="Arial" charset="0"/>
              </a:defRPr>
            </a:lvl1pPr>
            <a:lvl2pPr marL="457200" algn="l" defTabSz="457200" rtl="0" fontAlgn="base">
              <a:spcBef>
                <a:spcPct val="0"/>
              </a:spcBef>
              <a:spcAft>
                <a:spcPct val="0"/>
              </a:spcAft>
              <a:defRPr sz="2400" kern="1200">
                <a:solidFill>
                  <a:schemeClr val="tx1"/>
                </a:solidFill>
                <a:latin typeface="Arial" charset="0"/>
                <a:ea typeface="+mn-ea"/>
                <a:cs typeface="Arial" charset="0"/>
              </a:defRPr>
            </a:lvl2pPr>
            <a:lvl3pPr marL="914400" algn="l" defTabSz="457200" rtl="0" fontAlgn="base">
              <a:spcBef>
                <a:spcPct val="0"/>
              </a:spcBef>
              <a:spcAft>
                <a:spcPct val="0"/>
              </a:spcAft>
              <a:defRPr sz="2400" kern="1200">
                <a:solidFill>
                  <a:schemeClr val="tx1"/>
                </a:solidFill>
                <a:latin typeface="Arial" charset="0"/>
                <a:ea typeface="+mn-ea"/>
                <a:cs typeface="Arial" charset="0"/>
              </a:defRPr>
            </a:lvl3pPr>
            <a:lvl4pPr marL="1371600" algn="l" defTabSz="457200" rtl="0" fontAlgn="base">
              <a:spcBef>
                <a:spcPct val="0"/>
              </a:spcBef>
              <a:spcAft>
                <a:spcPct val="0"/>
              </a:spcAft>
              <a:defRPr sz="2400" kern="1200">
                <a:solidFill>
                  <a:schemeClr val="tx1"/>
                </a:solidFill>
                <a:latin typeface="Arial" charset="0"/>
                <a:ea typeface="+mn-ea"/>
                <a:cs typeface="Arial" charset="0"/>
              </a:defRPr>
            </a:lvl4pPr>
            <a:lvl5pPr marL="1828800" algn="l" defTabSz="457200"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r>
              <a:rPr lang="en-US" dirty="0" smtClean="0">
                <a:solidFill>
                  <a:schemeClr val="bg1">
                    <a:lumMod val="50000"/>
                  </a:schemeClr>
                </a:solidFill>
                <a:latin typeface="Arial Narrow"/>
                <a:cs typeface="Arial Narrow"/>
              </a:rPr>
              <a:t>* Plans </a:t>
            </a:r>
            <a:r>
              <a:rPr lang="en-US" dirty="0">
                <a:solidFill>
                  <a:schemeClr val="bg1">
                    <a:lumMod val="50000"/>
                  </a:schemeClr>
                </a:solidFill>
                <a:latin typeface="Arial Narrow"/>
                <a:cs typeface="Arial Narrow"/>
              </a:rPr>
              <a:t>may vary and not all preventive care services are covered. For example, immunizations for travel are generally not covered. See your plan materials for costs and a complete list of covered preventive care services.</a:t>
            </a:r>
            <a:endParaRPr lang="en-US" b="1" dirty="0">
              <a:solidFill>
                <a:schemeClr val="bg1">
                  <a:lumMod val="50000"/>
                </a:schemeClr>
              </a:solidFill>
              <a:latin typeface="Arial Narrow"/>
              <a:cs typeface="Arial Narrow"/>
            </a:endParaRPr>
          </a:p>
        </p:txBody>
      </p:sp>
    </p:spTree>
    <p:extLst>
      <p:ext uri="{BB962C8B-B14F-4D97-AF65-F5344CB8AC3E}">
        <p14:creationId xmlns:p14="http://schemas.microsoft.com/office/powerpoint/2010/main" val="20472331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886857"/>
            <a:ext cx="3802379" cy="3393044"/>
          </a:xfrm>
          <a:prstGeom prst="rect">
            <a:avLst/>
          </a:prstGeom>
        </p:spPr>
      </p:pic>
      <p:sp>
        <p:nvSpPr>
          <p:cNvPr id="3" name="Title 2"/>
          <p:cNvSpPr>
            <a:spLocks noGrp="1"/>
          </p:cNvSpPr>
          <p:nvPr>
            <p:ph type="title"/>
          </p:nvPr>
        </p:nvSpPr>
        <p:spPr/>
        <p:txBody>
          <a:bodyPr/>
          <a:lstStyle/>
          <a:p>
            <a:r>
              <a:rPr lang="en-US" sz="2400" dirty="0" smtClean="0"/>
              <a:t>Have a Conversation About Your Health Care</a:t>
            </a:r>
            <a:endParaRPr lang="en-US" sz="2400" dirty="0"/>
          </a:p>
        </p:txBody>
      </p:sp>
      <p:grpSp>
        <p:nvGrpSpPr>
          <p:cNvPr id="6" name="Group 5"/>
          <p:cNvGrpSpPr/>
          <p:nvPr/>
        </p:nvGrpSpPr>
        <p:grpSpPr>
          <a:xfrm flipH="1">
            <a:off x="3574622" y="886857"/>
            <a:ext cx="5570754" cy="3393044"/>
            <a:chOff x="842" y="886857"/>
            <a:chExt cx="5570754" cy="3393044"/>
          </a:xfrm>
          <a:solidFill>
            <a:schemeClr val="bg1">
              <a:lumMod val="50000"/>
            </a:schemeClr>
          </a:solidFill>
        </p:grpSpPr>
        <p:sp>
          <p:nvSpPr>
            <p:cNvPr id="7" name="Rectangle 6"/>
            <p:cNvSpPr/>
            <p:nvPr/>
          </p:nvSpPr>
          <p:spPr>
            <a:xfrm>
              <a:off x="842" y="886857"/>
              <a:ext cx="5341247" cy="3393044"/>
            </a:xfrm>
            <a:prstGeom prst="rect">
              <a:avLst/>
            </a:prstGeom>
            <a:solidFill>
              <a:srgbClr val="F68621"/>
            </a:solidFill>
            <a:ln>
              <a:noFill/>
            </a:ln>
            <a:effectLst/>
          </p:spPr>
          <p:style>
            <a:lnRef idx="1">
              <a:schemeClr val="accent1"/>
            </a:lnRef>
            <a:fillRef idx="3">
              <a:schemeClr val="accent1"/>
            </a:fillRef>
            <a:effectRef idx="2">
              <a:schemeClr val="accent1"/>
            </a:effectRef>
            <a:fontRef idx="minor">
              <a:schemeClr val="lt1"/>
            </a:fontRef>
          </p:style>
          <p:txBody>
            <a:bodyPr lIns="182880" tIns="274320" rIns="274320" bIns="274320" rtlCol="0" anchor="ctr"/>
            <a:lstStyle/>
            <a:p>
              <a:pPr marL="0" indent="0">
                <a:buNone/>
              </a:pPr>
              <a:r>
                <a:rPr lang="en-US" sz="1500" dirty="0">
                  <a:latin typeface="Arial" panose="020B0604020202020204" pitchFamily="34" charset="0"/>
                  <a:cs typeface="Arial" panose="020B0604020202020204" pitchFamily="34" charset="0"/>
                </a:rPr>
                <a:t>When your doctor determines that you have a health issue, additional screenings and test may be required. It’s important to be an educated health care consumer and talk to your doctor about whether additional screenings are diagnostic, and how they will be coded in the system</a:t>
              </a:r>
              <a:r>
                <a:rPr lang="en-US" sz="1500" dirty="0" smtClean="0">
                  <a:latin typeface="Arial" panose="020B0604020202020204" pitchFamily="34" charset="0"/>
                  <a:cs typeface="Arial" panose="020B0604020202020204" pitchFamily="34" charset="0"/>
                </a:rPr>
                <a:t>.</a:t>
              </a:r>
            </a:p>
            <a:p>
              <a:pPr marL="0" indent="0">
                <a:buNone/>
              </a:pPr>
              <a:endParaRPr lang="en-US" sz="15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Diagnostic screenings are not considered preventive </a:t>
              </a: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Diagnostic screenings may require out-of-pocket payment, but are covered by your plan’s medical benefits</a:t>
              </a: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Understanding how services will be coded in the system means that you can better understand how you will be billed for health care services</a:t>
              </a:r>
            </a:p>
          </p:txBody>
        </p:sp>
        <p:sp>
          <p:nvSpPr>
            <p:cNvPr id="8" name="Isosceles Triangle 7"/>
            <p:cNvSpPr/>
            <p:nvPr/>
          </p:nvSpPr>
          <p:spPr>
            <a:xfrm rot="16200000" flipV="1">
              <a:off x="5267342" y="1234673"/>
              <a:ext cx="343947" cy="264561"/>
            </a:xfrm>
            <a:prstGeom prst="triangle">
              <a:avLst/>
            </a:prstGeom>
            <a:solidFill>
              <a:srgbClr val="F686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sp>
        <p:nvSpPr>
          <p:cNvPr id="11" name="TextBox 10"/>
          <p:cNvSpPr txBox="1"/>
          <p:nvPr/>
        </p:nvSpPr>
        <p:spPr>
          <a:xfrm>
            <a:off x="434150" y="4984312"/>
            <a:ext cx="5523948" cy="123111"/>
          </a:xfrm>
          <a:prstGeom prst="rect">
            <a:avLst/>
          </a:prstGeom>
          <a:noFill/>
        </p:spPr>
        <p:txBody>
          <a:bodyPr wrap="none" lIns="0" tIns="0" rIns="0" bIns="0" rtlCol="0">
            <a:spAutoFit/>
          </a:bodyPr>
          <a:lstStyle/>
          <a:p>
            <a:r>
              <a:rPr lang="en-US" sz="800" dirty="0" smtClean="0">
                <a:solidFill>
                  <a:schemeClr val="tx1">
                    <a:lumMod val="50000"/>
                    <a:lumOff val="50000"/>
                  </a:schemeClr>
                </a:solidFill>
                <a:latin typeface="Arial Narrow" panose="020B0606020202030204" pitchFamily="34" charset="0"/>
              </a:rPr>
              <a:t>Confidential, unpublished property of Cigna. Do not duplicate or distribute. Use and distribution limited solely to authorized personnel. © 2019 Cigna.</a:t>
            </a:r>
            <a:endParaRPr lang="en-US" sz="800" dirty="0">
              <a:solidFill>
                <a:schemeClr val="tx1">
                  <a:lumMod val="50000"/>
                  <a:lumOff val="50000"/>
                </a:schemeClr>
              </a:solidFill>
              <a:latin typeface="Arial Narrow" panose="020B0606020202030204" pitchFamily="34" charset="0"/>
            </a:endParaRPr>
          </a:p>
        </p:txBody>
      </p:sp>
    </p:spTree>
    <p:extLst>
      <p:ext uri="{BB962C8B-B14F-4D97-AF65-F5344CB8AC3E}">
        <p14:creationId xmlns:p14="http://schemas.microsoft.com/office/powerpoint/2010/main" val="18004702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035040" y="886857"/>
            <a:ext cx="3108960" cy="3393044"/>
          </a:xfrm>
          <a:prstGeom prst="rect">
            <a:avLst/>
          </a:prstGeom>
          <a:solidFill>
            <a:srgbClr val="0065A6"/>
          </a:solidFill>
          <a:ln>
            <a:noFill/>
          </a:ln>
          <a:effectLst/>
        </p:spPr>
        <p:style>
          <a:lnRef idx="1">
            <a:schemeClr val="accent1"/>
          </a:lnRef>
          <a:fillRef idx="3">
            <a:schemeClr val="accent1"/>
          </a:fillRef>
          <a:effectRef idx="2">
            <a:schemeClr val="accent1"/>
          </a:effectRef>
          <a:fontRef idx="minor">
            <a:schemeClr val="lt1"/>
          </a:fontRef>
        </p:style>
        <p:txBody>
          <a:bodyPr lIns="274320" tIns="182880" rIns="274320" rtlCol="0" anchor="t" anchorCtr="0"/>
          <a:lstStyle/>
          <a:p>
            <a:pPr marL="0" indent="0">
              <a:spcBef>
                <a:spcPts val="0"/>
              </a:spcBef>
              <a:spcAft>
                <a:spcPts val="300"/>
              </a:spcAft>
              <a:buClrTx/>
              <a:buNone/>
            </a:pPr>
            <a:r>
              <a:rPr lang="en-US" sz="1200" b="1" dirty="0" smtClean="0">
                <a:solidFill>
                  <a:schemeClr val="bg1"/>
                </a:solidFill>
                <a:latin typeface="Arial" panose="020B0604020202020204" pitchFamily="34" charset="0"/>
                <a:cs typeface="Arial" panose="020B0604020202020204" pitchFamily="34" charset="0"/>
              </a:rPr>
              <a:t>Medication/Pharmacy</a:t>
            </a:r>
          </a:p>
          <a:p>
            <a:pPr marL="285750" indent="-285750">
              <a:spcBef>
                <a:spcPts val="0"/>
              </a:spcBef>
              <a:spcAft>
                <a:spcPts val="300"/>
              </a:spcAft>
              <a:buClrTx/>
              <a:buFont typeface="Arial" panose="020B0604020202020204" pitchFamily="34" charset="0"/>
              <a:buChar char="•"/>
            </a:pPr>
            <a:r>
              <a:rPr lang="en-US" sz="1200" dirty="0" smtClean="0">
                <a:solidFill>
                  <a:schemeClr val="bg1"/>
                </a:solidFill>
                <a:latin typeface="Arial" panose="020B0604020202020204" pitchFamily="34" charset="0"/>
                <a:cs typeface="Arial" panose="020B0604020202020204" pitchFamily="34" charset="0"/>
              </a:rPr>
              <a:t>What is the reason for this medication?</a:t>
            </a:r>
          </a:p>
          <a:p>
            <a:pPr marL="285750" indent="-285750">
              <a:spcBef>
                <a:spcPts val="0"/>
              </a:spcBef>
              <a:spcAft>
                <a:spcPts val="300"/>
              </a:spcAft>
              <a:buClrTx/>
              <a:buFont typeface="Arial" panose="020B0604020202020204" pitchFamily="34" charset="0"/>
              <a:buChar char="•"/>
            </a:pPr>
            <a:r>
              <a:rPr lang="en-US" sz="1200" dirty="0" smtClean="0">
                <a:solidFill>
                  <a:schemeClr val="bg1"/>
                </a:solidFill>
                <a:latin typeface="Arial" panose="020B0604020202020204" pitchFamily="34" charset="0"/>
                <a:cs typeface="Arial" panose="020B0604020202020204" pitchFamily="34" charset="0"/>
              </a:rPr>
              <a:t>How long should I take this medication?</a:t>
            </a:r>
          </a:p>
          <a:p>
            <a:pPr marL="285750" indent="-285750">
              <a:spcBef>
                <a:spcPts val="0"/>
              </a:spcBef>
              <a:spcAft>
                <a:spcPts val="300"/>
              </a:spcAft>
              <a:buClrTx/>
              <a:buFont typeface="Arial" panose="020B0604020202020204" pitchFamily="34" charset="0"/>
              <a:buChar char="•"/>
            </a:pPr>
            <a:r>
              <a:rPr lang="en-US" sz="1200" dirty="0" smtClean="0">
                <a:solidFill>
                  <a:schemeClr val="bg1"/>
                </a:solidFill>
                <a:latin typeface="Arial" panose="020B0604020202020204" pitchFamily="34" charset="0"/>
                <a:cs typeface="Arial" panose="020B0604020202020204" pitchFamily="34" charset="0"/>
              </a:rPr>
              <a:t>How often and when should it be taken?</a:t>
            </a:r>
          </a:p>
          <a:p>
            <a:pPr marL="285750" indent="-285750">
              <a:spcBef>
                <a:spcPts val="0"/>
              </a:spcBef>
              <a:spcAft>
                <a:spcPts val="300"/>
              </a:spcAft>
              <a:buClrTx/>
              <a:buFont typeface="Arial" panose="020B0604020202020204" pitchFamily="34" charset="0"/>
              <a:buChar char="•"/>
            </a:pPr>
            <a:r>
              <a:rPr lang="en-US" sz="1200" dirty="0" smtClean="0">
                <a:solidFill>
                  <a:schemeClr val="bg1"/>
                </a:solidFill>
                <a:latin typeface="Arial" panose="020B0604020202020204" pitchFamily="34" charset="0"/>
                <a:cs typeface="Arial" panose="020B0604020202020204" pitchFamily="34" charset="0"/>
              </a:rPr>
              <a:t>What are side effects?</a:t>
            </a:r>
          </a:p>
          <a:p>
            <a:pPr marL="285750" indent="-285750">
              <a:spcBef>
                <a:spcPts val="0"/>
              </a:spcBef>
              <a:spcAft>
                <a:spcPts val="300"/>
              </a:spcAft>
              <a:buClrTx/>
              <a:buFont typeface="Arial" panose="020B0604020202020204" pitchFamily="34" charset="0"/>
              <a:buChar char="•"/>
            </a:pPr>
            <a:r>
              <a:rPr lang="en-US" sz="1200" dirty="0" smtClean="0">
                <a:solidFill>
                  <a:schemeClr val="bg1"/>
                </a:solidFill>
                <a:latin typeface="Arial" panose="020B0604020202020204" pitchFamily="34" charset="0"/>
                <a:cs typeface="Arial" panose="020B0604020202020204" pitchFamily="34" charset="0"/>
              </a:rPr>
              <a:t>Are there any drug interactions?</a:t>
            </a:r>
          </a:p>
          <a:p>
            <a:pPr marL="285750" indent="-285750">
              <a:spcBef>
                <a:spcPts val="0"/>
              </a:spcBef>
              <a:spcAft>
                <a:spcPts val="300"/>
              </a:spcAft>
              <a:buClrTx/>
              <a:buFont typeface="Arial" panose="020B0604020202020204" pitchFamily="34" charset="0"/>
              <a:buChar char="•"/>
            </a:pPr>
            <a:r>
              <a:rPr lang="en-US" sz="1200" dirty="0" smtClean="0">
                <a:solidFill>
                  <a:schemeClr val="bg1"/>
                </a:solidFill>
                <a:latin typeface="Arial" panose="020B0604020202020204" pitchFamily="34" charset="0"/>
                <a:cs typeface="Arial" panose="020B0604020202020204" pitchFamily="34" charset="0"/>
              </a:rPr>
              <a:t>Is there a generic? Can I take it?</a:t>
            </a:r>
          </a:p>
          <a:p>
            <a:pPr marL="285750" indent="-285750">
              <a:spcBef>
                <a:spcPts val="0"/>
              </a:spcBef>
              <a:spcAft>
                <a:spcPts val="300"/>
              </a:spcAft>
              <a:buClrTx/>
              <a:buFont typeface="Arial" panose="020B0604020202020204" pitchFamily="34" charset="0"/>
              <a:buChar char="•"/>
            </a:pPr>
            <a:r>
              <a:rPr lang="en-US" sz="1200" dirty="0" smtClean="0">
                <a:solidFill>
                  <a:schemeClr val="bg1"/>
                </a:solidFill>
                <a:latin typeface="Arial" panose="020B0604020202020204" pitchFamily="34" charset="0"/>
                <a:cs typeface="Arial" panose="020B0604020202020204" pitchFamily="34" charset="0"/>
              </a:rPr>
              <a:t>What will happen if I don’t take the medication?</a:t>
            </a:r>
          </a:p>
          <a:p>
            <a:pPr marL="285750" indent="-285750">
              <a:spcBef>
                <a:spcPts val="0"/>
              </a:spcBef>
              <a:spcAft>
                <a:spcPts val="300"/>
              </a:spcAft>
              <a:buClrTx/>
              <a:buFont typeface="Arial" panose="020B0604020202020204" pitchFamily="34" charset="0"/>
              <a:buChar char="•"/>
            </a:pPr>
            <a:r>
              <a:rPr lang="en-US" sz="1200" dirty="0" smtClean="0">
                <a:solidFill>
                  <a:schemeClr val="bg1"/>
                </a:solidFill>
                <a:latin typeface="Arial" panose="020B0604020202020204" pitchFamily="34" charset="0"/>
                <a:cs typeface="Arial" panose="020B0604020202020204" pitchFamily="34" charset="0"/>
              </a:rPr>
              <a:t>Should I avoid eating any food, drink, or activities?</a:t>
            </a:r>
          </a:p>
        </p:txBody>
      </p:sp>
      <p:grpSp>
        <p:nvGrpSpPr>
          <p:cNvPr id="9" name="Group 8"/>
          <p:cNvGrpSpPr/>
          <p:nvPr/>
        </p:nvGrpSpPr>
        <p:grpSpPr>
          <a:xfrm>
            <a:off x="3015758" y="886857"/>
            <a:ext cx="3204067" cy="3393044"/>
            <a:chOff x="842" y="886857"/>
            <a:chExt cx="5570754" cy="3393044"/>
          </a:xfrm>
          <a:solidFill>
            <a:srgbClr val="F68621"/>
          </a:solidFill>
        </p:grpSpPr>
        <p:sp>
          <p:nvSpPr>
            <p:cNvPr id="10" name="Rectangle 9"/>
            <p:cNvSpPr/>
            <p:nvPr/>
          </p:nvSpPr>
          <p:spPr>
            <a:xfrm>
              <a:off x="842" y="886857"/>
              <a:ext cx="5341246" cy="339304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274320" tIns="182880" rtlCol="0" anchor="t" anchorCtr="0"/>
            <a:lstStyle/>
            <a:p>
              <a:pPr marL="0" indent="0">
                <a:spcBef>
                  <a:spcPts val="0"/>
                </a:spcBef>
                <a:spcAft>
                  <a:spcPts val="300"/>
                </a:spcAft>
                <a:buClrTx/>
                <a:buNone/>
              </a:pPr>
              <a:r>
                <a:rPr lang="en-US" sz="1200" b="1" dirty="0" smtClean="0">
                  <a:solidFill>
                    <a:schemeClr val="bg1"/>
                  </a:solidFill>
                  <a:latin typeface="Arial" panose="020B0604020202020204" pitchFamily="34" charset="0"/>
                  <a:cs typeface="Arial" panose="020B0604020202020204" pitchFamily="34" charset="0"/>
                </a:rPr>
                <a:t>Medical Tests</a:t>
              </a:r>
            </a:p>
            <a:p>
              <a:pPr marL="285750" indent="-285750">
                <a:spcBef>
                  <a:spcPts val="0"/>
                </a:spcBef>
                <a:spcAft>
                  <a:spcPts val="300"/>
                </a:spcAft>
                <a:buClrTx/>
                <a:buFont typeface="Arial" panose="020B0604020202020204" pitchFamily="34" charset="0"/>
                <a:buChar char="•"/>
              </a:pPr>
              <a:r>
                <a:rPr lang="en-US" sz="1200" dirty="0" smtClean="0">
                  <a:solidFill>
                    <a:schemeClr val="bg1"/>
                  </a:solidFill>
                  <a:latin typeface="Arial" panose="020B0604020202020204" pitchFamily="34" charset="0"/>
                  <a:cs typeface="Arial" panose="020B0604020202020204" pitchFamily="34" charset="0"/>
                </a:rPr>
                <a:t>What is the reason for this test?</a:t>
              </a:r>
            </a:p>
            <a:p>
              <a:pPr marL="285750" indent="-285750">
                <a:spcBef>
                  <a:spcPts val="0"/>
                </a:spcBef>
                <a:spcAft>
                  <a:spcPts val="300"/>
                </a:spcAft>
                <a:buClrTx/>
                <a:buFont typeface="Arial" panose="020B0604020202020204" pitchFamily="34" charset="0"/>
                <a:buChar char="•"/>
              </a:pPr>
              <a:r>
                <a:rPr lang="en-US" sz="1200" dirty="0" smtClean="0">
                  <a:solidFill>
                    <a:schemeClr val="bg1"/>
                  </a:solidFill>
                  <a:latin typeface="Arial" panose="020B0604020202020204" pitchFamily="34" charset="0"/>
                  <a:cs typeface="Arial" panose="020B0604020202020204" pitchFamily="34" charset="0"/>
                </a:rPr>
                <a:t>How is the test done?</a:t>
              </a:r>
            </a:p>
            <a:p>
              <a:pPr marL="285750" indent="-285750">
                <a:spcBef>
                  <a:spcPts val="0"/>
                </a:spcBef>
                <a:spcAft>
                  <a:spcPts val="300"/>
                </a:spcAft>
                <a:buClrTx/>
                <a:buFont typeface="Arial" panose="020B0604020202020204" pitchFamily="34" charset="0"/>
                <a:buChar char="•"/>
              </a:pPr>
              <a:r>
                <a:rPr lang="en-US" sz="1200" dirty="0" smtClean="0">
                  <a:solidFill>
                    <a:schemeClr val="bg1"/>
                  </a:solidFill>
                  <a:latin typeface="Arial" panose="020B0604020202020204" pitchFamily="34" charset="0"/>
                  <a:cs typeface="Arial" panose="020B0604020202020204" pitchFamily="34" charset="0"/>
                </a:rPr>
                <a:t>Are there alternatives or other options available?</a:t>
              </a:r>
            </a:p>
            <a:p>
              <a:pPr marL="285750" indent="-285750">
                <a:spcBef>
                  <a:spcPts val="0"/>
                </a:spcBef>
                <a:spcAft>
                  <a:spcPts val="300"/>
                </a:spcAft>
                <a:buClrTx/>
                <a:buFont typeface="Arial" panose="020B0604020202020204" pitchFamily="34" charset="0"/>
                <a:buChar char="•"/>
              </a:pPr>
              <a:r>
                <a:rPr lang="en-US" sz="1200" dirty="0" smtClean="0">
                  <a:solidFill>
                    <a:schemeClr val="bg1"/>
                  </a:solidFill>
                  <a:latin typeface="Arial" panose="020B0604020202020204" pitchFamily="34" charset="0"/>
                  <a:cs typeface="Arial" panose="020B0604020202020204" pitchFamily="34" charset="0"/>
                </a:rPr>
                <a:t>How should I prepare for the test?</a:t>
              </a:r>
            </a:p>
            <a:p>
              <a:pPr marL="285750" indent="-285750">
                <a:spcBef>
                  <a:spcPts val="0"/>
                </a:spcBef>
                <a:spcAft>
                  <a:spcPts val="300"/>
                </a:spcAft>
                <a:buClrTx/>
                <a:buFont typeface="Arial" panose="020B0604020202020204" pitchFamily="34" charset="0"/>
                <a:buChar char="•"/>
              </a:pPr>
              <a:r>
                <a:rPr lang="en-US" sz="1200" dirty="0" smtClean="0">
                  <a:solidFill>
                    <a:schemeClr val="bg1"/>
                  </a:solidFill>
                  <a:latin typeface="Arial" panose="020B0604020202020204" pitchFamily="34" charset="0"/>
                  <a:cs typeface="Arial" panose="020B0604020202020204" pitchFamily="34" charset="0"/>
                </a:rPr>
                <a:t>How often should I have these tests?</a:t>
              </a:r>
            </a:p>
            <a:p>
              <a:pPr marL="285750" indent="-285750">
                <a:spcBef>
                  <a:spcPts val="0"/>
                </a:spcBef>
                <a:spcAft>
                  <a:spcPts val="300"/>
                </a:spcAft>
                <a:buClrTx/>
                <a:buFont typeface="Arial" panose="020B0604020202020204" pitchFamily="34" charset="0"/>
                <a:buChar char="•"/>
              </a:pPr>
              <a:r>
                <a:rPr lang="en-US" sz="1200" dirty="0" smtClean="0">
                  <a:solidFill>
                    <a:schemeClr val="bg1"/>
                  </a:solidFill>
                  <a:latin typeface="Arial" panose="020B0604020202020204" pitchFamily="34" charset="0"/>
                  <a:cs typeface="Arial" panose="020B0604020202020204" pitchFamily="34" charset="0"/>
                </a:rPr>
                <a:t>When and how will I get the results?</a:t>
              </a:r>
            </a:p>
          </p:txBody>
        </p:sp>
        <p:sp>
          <p:nvSpPr>
            <p:cNvPr id="11" name="Isosceles Triangle 10"/>
            <p:cNvSpPr/>
            <p:nvPr/>
          </p:nvSpPr>
          <p:spPr>
            <a:xfrm rot="16200000" flipV="1">
              <a:off x="5267342" y="1234673"/>
              <a:ext cx="343947" cy="264561"/>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800" dirty="0"/>
            </a:p>
          </p:txBody>
        </p:sp>
      </p:grpSp>
      <p:sp>
        <p:nvSpPr>
          <p:cNvPr id="5" name="Title 4"/>
          <p:cNvSpPr>
            <a:spLocks noGrp="1"/>
          </p:cNvSpPr>
          <p:nvPr>
            <p:ph type="title"/>
          </p:nvPr>
        </p:nvSpPr>
        <p:spPr/>
        <p:txBody>
          <a:bodyPr/>
          <a:lstStyle/>
          <a:p>
            <a:r>
              <a:rPr lang="en-US" sz="2400" dirty="0" smtClean="0"/>
              <a:t>Questions to Ask Your Doctor</a:t>
            </a:r>
            <a:endParaRPr lang="en-US" sz="2400" dirty="0"/>
          </a:p>
        </p:txBody>
      </p:sp>
      <p:grpSp>
        <p:nvGrpSpPr>
          <p:cNvPr id="2" name="Group 1"/>
          <p:cNvGrpSpPr/>
          <p:nvPr/>
        </p:nvGrpSpPr>
        <p:grpSpPr>
          <a:xfrm>
            <a:off x="841" y="886857"/>
            <a:ext cx="3190033" cy="3393044"/>
            <a:chOff x="842" y="886857"/>
            <a:chExt cx="5570754" cy="3393044"/>
          </a:xfrm>
        </p:grpSpPr>
        <p:sp>
          <p:nvSpPr>
            <p:cNvPr id="13" name="Rectangle 12"/>
            <p:cNvSpPr/>
            <p:nvPr/>
          </p:nvSpPr>
          <p:spPr>
            <a:xfrm>
              <a:off x="842" y="886857"/>
              <a:ext cx="5341246" cy="3393044"/>
            </a:xfrm>
            <a:prstGeom prst="rect">
              <a:avLst/>
            </a:prstGeom>
            <a:solidFill>
              <a:srgbClr val="39B44A"/>
            </a:solidFill>
            <a:ln>
              <a:noFill/>
            </a:ln>
            <a:effectLst/>
          </p:spPr>
          <p:style>
            <a:lnRef idx="1">
              <a:schemeClr val="accent1"/>
            </a:lnRef>
            <a:fillRef idx="3">
              <a:schemeClr val="accent1"/>
            </a:fillRef>
            <a:effectRef idx="2">
              <a:schemeClr val="accent1"/>
            </a:effectRef>
            <a:fontRef idx="minor">
              <a:schemeClr val="lt1"/>
            </a:fontRef>
          </p:style>
          <p:txBody>
            <a:bodyPr lIns="548640" tIns="182880" rtlCol="0" anchor="t" anchorCtr="0"/>
            <a:lstStyle/>
            <a:p>
              <a:pPr marL="0" indent="0">
                <a:spcBef>
                  <a:spcPts val="0"/>
                </a:spcBef>
                <a:spcAft>
                  <a:spcPts val="300"/>
                </a:spcAft>
                <a:buClrTx/>
                <a:buNone/>
              </a:pPr>
              <a:r>
                <a:rPr lang="en-US" sz="1200" b="1" dirty="0" smtClean="0">
                  <a:solidFill>
                    <a:schemeClr val="bg1"/>
                  </a:solidFill>
                  <a:latin typeface="Arial" panose="020B0604020202020204" pitchFamily="34" charset="0"/>
                  <a:cs typeface="Arial" panose="020B0604020202020204" pitchFamily="34" charset="0"/>
                </a:rPr>
                <a:t>Health Problems</a:t>
              </a:r>
            </a:p>
            <a:p>
              <a:pPr marL="285750" indent="-285750">
                <a:spcBef>
                  <a:spcPts val="0"/>
                </a:spcBef>
                <a:spcAft>
                  <a:spcPts val="300"/>
                </a:spcAft>
                <a:buClrTx/>
                <a:buFont typeface="Arial" panose="020B0604020202020204" pitchFamily="34" charset="0"/>
                <a:buChar char="•"/>
              </a:pPr>
              <a:r>
                <a:rPr lang="en-US" sz="1200" dirty="0" smtClean="0">
                  <a:solidFill>
                    <a:schemeClr val="bg1"/>
                  </a:solidFill>
                  <a:latin typeface="Arial" panose="020B0604020202020204" pitchFamily="34" charset="0"/>
                  <a:cs typeface="Arial" panose="020B0604020202020204" pitchFamily="34" charset="0"/>
                </a:rPr>
                <a:t>What is my diagnosis?</a:t>
              </a:r>
            </a:p>
            <a:p>
              <a:pPr marL="285750" indent="-285750">
                <a:spcBef>
                  <a:spcPts val="0"/>
                </a:spcBef>
                <a:spcAft>
                  <a:spcPts val="300"/>
                </a:spcAft>
                <a:buClrTx/>
                <a:buFont typeface="Arial" panose="020B0604020202020204" pitchFamily="34" charset="0"/>
                <a:buChar char="•"/>
              </a:pPr>
              <a:r>
                <a:rPr lang="en-US" sz="1200" dirty="0" smtClean="0">
                  <a:solidFill>
                    <a:schemeClr val="bg1"/>
                  </a:solidFill>
                  <a:latin typeface="Arial" panose="020B0604020202020204" pitchFamily="34" charset="0"/>
                  <a:cs typeface="Arial" panose="020B0604020202020204" pitchFamily="34" charset="0"/>
                </a:rPr>
                <a:t>What are my treatment options?</a:t>
              </a:r>
            </a:p>
            <a:p>
              <a:pPr marL="285750" indent="-285750">
                <a:spcBef>
                  <a:spcPts val="0"/>
                </a:spcBef>
                <a:spcAft>
                  <a:spcPts val="300"/>
                </a:spcAft>
                <a:buClrTx/>
                <a:buFont typeface="Arial" panose="020B0604020202020204" pitchFamily="34" charset="0"/>
                <a:buChar char="•"/>
              </a:pPr>
              <a:r>
                <a:rPr lang="en-US" sz="1200" dirty="0" smtClean="0">
                  <a:solidFill>
                    <a:schemeClr val="bg1"/>
                  </a:solidFill>
                  <a:latin typeface="Arial" panose="020B0604020202020204" pitchFamily="34" charset="0"/>
                  <a:cs typeface="Arial" panose="020B0604020202020204" pitchFamily="34" charset="0"/>
                </a:rPr>
                <a:t>Where can I get more information about my condition?</a:t>
              </a:r>
            </a:p>
            <a:p>
              <a:pPr marL="285750" indent="-285750">
                <a:spcBef>
                  <a:spcPts val="0"/>
                </a:spcBef>
                <a:spcAft>
                  <a:spcPts val="300"/>
                </a:spcAft>
                <a:buClrTx/>
                <a:buFont typeface="Arial" panose="020B0604020202020204" pitchFamily="34" charset="0"/>
                <a:buChar char="•"/>
              </a:pPr>
              <a:r>
                <a:rPr lang="en-US" sz="1200" dirty="0" smtClean="0">
                  <a:solidFill>
                    <a:schemeClr val="bg1"/>
                  </a:solidFill>
                  <a:latin typeface="Arial" panose="020B0604020202020204" pitchFamily="34" charset="0"/>
                  <a:cs typeface="Arial" panose="020B0604020202020204" pitchFamily="34" charset="0"/>
                </a:rPr>
                <a:t>What is the long-term outlook for my condition?</a:t>
              </a:r>
              <a:endParaRPr lang="en-US" sz="1200" dirty="0">
                <a:solidFill>
                  <a:schemeClr val="bg1"/>
                </a:solidFill>
                <a:latin typeface="Arial" panose="020B0604020202020204" pitchFamily="34" charset="0"/>
                <a:cs typeface="Arial" panose="020B0604020202020204" pitchFamily="34" charset="0"/>
              </a:endParaRPr>
            </a:p>
          </p:txBody>
        </p:sp>
        <p:sp>
          <p:nvSpPr>
            <p:cNvPr id="14" name="Isosceles Triangle 13"/>
            <p:cNvSpPr/>
            <p:nvPr/>
          </p:nvSpPr>
          <p:spPr>
            <a:xfrm rot="16200000" flipV="1">
              <a:off x="5267342" y="1234673"/>
              <a:ext cx="343947" cy="264561"/>
            </a:xfrm>
            <a:prstGeom prst="triangle">
              <a:avLst/>
            </a:prstGeom>
            <a:solidFill>
              <a:srgbClr val="39B44A"/>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800" dirty="0"/>
            </a:p>
          </p:txBody>
        </p:sp>
      </p:grpSp>
      <p:sp>
        <p:nvSpPr>
          <p:cNvPr id="17" name="TextBox 16"/>
          <p:cNvSpPr txBox="1"/>
          <p:nvPr/>
        </p:nvSpPr>
        <p:spPr>
          <a:xfrm>
            <a:off x="434150" y="4984312"/>
            <a:ext cx="5523948" cy="123111"/>
          </a:xfrm>
          <a:prstGeom prst="rect">
            <a:avLst/>
          </a:prstGeom>
          <a:noFill/>
        </p:spPr>
        <p:txBody>
          <a:bodyPr wrap="none" lIns="0" tIns="0" rIns="0" bIns="0" rtlCol="0">
            <a:spAutoFit/>
          </a:bodyPr>
          <a:lstStyle/>
          <a:p>
            <a:r>
              <a:rPr lang="en-US" sz="800" dirty="0" smtClean="0">
                <a:solidFill>
                  <a:schemeClr val="tx1">
                    <a:lumMod val="50000"/>
                    <a:lumOff val="50000"/>
                  </a:schemeClr>
                </a:solidFill>
                <a:latin typeface="Arial Narrow" panose="020B0606020202030204" pitchFamily="34" charset="0"/>
              </a:rPr>
              <a:t>Confidential, unpublished property of Cigna. Do not duplicate or distribute. Use and distribution limited solely to authorized personnel. © 2019 Cigna.</a:t>
            </a:r>
            <a:endParaRPr lang="en-US" sz="800" dirty="0">
              <a:solidFill>
                <a:schemeClr val="tx1">
                  <a:lumMod val="50000"/>
                  <a:lumOff val="50000"/>
                </a:schemeClr>
              </a:solidFill>
              <a:latin typeface="Arial Narrow" panose="020B0606020202030204" pitchFamily="34" charset="0"/>
            </a:endParaRPr>
          </a:p>
        </p:txBody>
      </p:sp>
    </p:spTree>
    <p:extLst>
      <p:ext uri="{BB962C8B-B14F-4D97-AF65-F5344CB8AC3E}">
        <p14:creationId xmlns:p14="http://schemas.microsoft.com/office/powerpoint/2010/main" val="23375893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hinkstockPhotos-87653912web.png"/>
          <p:cNvPicPr>
            <a:picLocks noChangeAspect="1"/>
          </p:cNvPicPr>
          <p:nvPr/>
        </p:nvPicPr>
        <p:blipFill rotWithShape="1">
          <a:blip r:embed="rId3" cstate="screen">
            <a:extLst>
              <a:ext uri="{28A0092B-C50C-407E-A947-70E740481C1C}">
                <a14:useLocalDpi xmlns:a14="http://schemas.microsoft.com/office/drawing/2010/main"/>
              </a:ext>
            </a:extLst>
          </a:blip>
          <a:srcRect t="16565" b="12052"/>
          <a:stretch/>
        </p:blipFill>
        <p:spPr>
          <a:xfrm>
            <a:off x="0" y="0"/>
            <a:ext cx="9144000" cy="4400550"/>
          </a:xfrm>
          <a:prstGeom prst="rect">
            <a:avLst/>
          </a:prstGeom>
        </p:spPr>
      </p:pic>
      <p:sp>
        <p:nvSpPr>
          <p:cNvPr id="9" name="Rectangle 8"/>
          <p:cNvSpPr/>
          <p:nvPr/>
        </p:nvSpPr>
        <p:spPr>
          <a:xfrm>
            <a:off x="4516270" y="923867"/>
            <a:ext cx="2848982" cy="830997"/>
          </a:xfrm>
          <a:prstGeom prst="rect">
            <a:avLst/>
          </a:prstGeom>
        </p:spPr>
        <p:txBody>
          <a:bodyPr wrap="square">
            <a:spAutoFit/>
          </a:bodyPr>
          <a:lstStyle/>
          <a:p>
            <a:r>
              <a:rPr lang="en-US" sz="1200" dirty="0"/>
              <a:t>As part of your employer’s plan offered through Cigna, we give you a variety of programs and services to help make your life easier – and healthier.</a:t>
            </a:r>
          </a:p>
        </p:txBody>
      </p:sp>
      <p:sp>
        <p:nvSpPr>
          <p:cNvPr id="11" name="Title 5"/>
          <p:cNvSpPr txBox="1">
            <a:spLocks/>
          </p:cNvSpPr>
          <p:nvPr/>
        </p:nvSpPr>
        <p:spPr bwMode="auto">
          <a:xfrm>
            <a:off x="4516270" y="213229"/>
            <a:ext cx="2741266" cy="705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2000" b="1" kern="1200" cap="none">
                <a:solidFill>
                  <a:srgbClr val="0065A6"/>
                </a:solidFill>
                <a:latin typeface="Arial"/>
                <a:ea typeface="MS PGothic" pitchFamily="34" charset="-128"/>
                <a:cs typeface="Arial"/>
              </a:defRPr>
            </a:lvl1pPr>
            <a:lvl2pPr algn="l" defTabSz="457200" rtl="0" eaLnBrk="1" fontAlgn="base" hangingPunct="1">
              <a:spcBef>
                <a:spcPct val="0"/>
              </a:spcBef>
              <a:spcAft>
                <a:spcPct val="0"/>
              </a:spcAft>
              <a:defRPr sz="2000" b="1">
                <a:solidFill>
                  <a:srgbClr val="595959"/>
                </a:solidFill>
                <a:latin typeface="Arial" charset="0"/>
                <a:ea typeface="MS PGothic" pitchFamily="34" charset="-128"/>
                <a:cs typeface="Arial" pitchFamily="34" charset="0"/>
              </a:defRPr>
            </a:lvl2pPr>
            <a:lvl3pPr algn="l" defTabSz="457200" rtl="0" eaLnBrk="1" fontAlgn="base" hangingPunct="1">
              <a:spcBef>
                <a:spcPct val="0"/>
              </a:spcBef>
              <a:spcAft>
                <a:spcPct val="0"/>
              </a:spcAft>
              <a:defRPr sz="2000" b="1">
                <a:solidFill>
                  <a:srgbClr val="595959"/>
                </a:solidFill>
                <a:latin typeface="Arial" charset="0"/>
                <a:ea typeface="MS PGothic" pitchFamily="34" charset="-128"/>
                <a:cs typeface="Arial" pitchFamily="34" charset="0"/>
              </a:defRPr>
            </a:lvl3pPr>
            <a:lvl4pPr algn="l" defTabSz="457200" rtl="0" eaLnBrk="1" fontAlgn="base" hangingPunct="1">
              <a:spcBef>
                <a:spcPct val="0"/>
              </a:spcBef>
              <a:spcAft>
                <a:spcPct val="0"/>
              </a:spcAft>
              <a:defRPr sz="2000" b="1">
                <a:solidFill>
                  <a:srgbClr val="595959"/>
                </a:solidFill>
                <a:latin typeface="Arial" charset="0"/>
                <a:ea typeface="MS PGothic" pitchFamily="34" charset="-128"/>
                <a:cs typeface="Arial" pitchFamily="34" charset="0"/>
              </a:defRPr>
            </a:lvl4pPr>
            <a:lvl5pPr algn="l" defTabSz="457200" rtl="0" eaLnBrk="1" fontAlgn="base" hangingPunct="1">
              <a:spcBef>
                <a:spcPct val="0"/>
              </a:spcBef>
              <a:spcAft>
                <a:spcPct val="0"/>
              </a:spcAft>
              <a:defRPr sz="2000" b="1">
                <a:solidFill>
                  <a:srgbClr val="595959"/>
                </a:solidFill>
                <a:latin typeface="Arial" charset="0"/>
                <a:ea typeface="MS PGothic" pitchFamily="34" charset="-128"/>
                <a:cs typeface="Arial" pitchFamily="34" charset="0"/>
              </a:defRPr>
            </a:lvl5pPr>
            <a:lvl6pPr marL="457200" algn="l" defTabSz="457200" rtl="0" eaLnBrk="1" fontAlgn="base" hangingPunct="1">
              <a:spcBef>
                <a:spcPct val="0"/>
              </a:spcBef>
              <a:spcAft>
                <a:spcPct val="0"/>
              </a:spcAft>
              <a:defRPr sz="2400">
                <a:solidFill>
                  <a:srgbClr val="4F56AB"/>
                </a:solidFill>
                <a:latin typeface="Arial" charset="0"/>
                <a:ea typeface="ＭＳ Ｐゴシック" charset="-128"/>
              </a:defRPr>
            </a:lvl6pPr>
            <a:lvl7pPr marL="914400" algn="l" defTabSz="457200" rtl="0" eaLnBrk="1" fontAlgn="base" hangingPunct="1">
              <a:spcBef>
                <a:spcPct val="0"/>
              </a:spcBef>
              <a:spcAft>
                <a:spcPct val="0"/>
              </a:spcAft>
              <a:defRPr sz="2400">
                <a:solidFill>
                  <a:srgbClr val="4F56AB"/>
                </a:solidFill>
                <a:latin typeface="Arial" charset="0"/>
                <a:ea typeface="ＭＳ Ｐゴシック" charset="-128"/>
              </a:defRPr>
            </a:lvl7pPr>
            <a:lvl8pPr marL="1371600" algn="l" defTabSz="457200" rtl="0" eaLnBrk="1" fontAlgn="base" hangingPunct="1">
              <a:spcBef>
                <a:spcPct val="0"/>
              </a:spcBef>
              <a:spcAft>
                <a:spcPct val="0"/>
              </a:spcAft>
              <a:defRPr sz="2400">
                <a:solidFill>
                  <a:srgbClr val="4F56AB"/>
                </a:solidFill>
                <a:latin typeface="Arial" charset="0"/>
                <a:ea typeface="ＭＳ Ｐゴシック" charset="-128"/>
              </a:defRPr>
            </a:lvl8pPr>
            <a:lvl9pPr marL="1828800" algn="l" defTabSz="457200" rtl="0" eaLnBrk="1" fontAlgn="base" hangingPunct="1">
              <a:spcBef>
                <a:spcPct val="0"/>
              </a:spcBef>
              <a:spcAft>
                <a:spcPct val="0"/>
              </a:spcAft>
              <a:defRPr sz="2400">
                <a:solidFill>
                  <a:srgbClr val="4F56AB"/>
                </a:solidFill>
                <a:latin typeface="Arial" charset="0"/>
                <a:ea typeface="ＭＳ Ｐゴシック" charset="-128"/>
              </a:defRPr>
            </a:lvl9pPr>
          </a:lstStyle>
          <a:p>
            <a:r>
              <a:rPr lang="en-US" dirty="0" smtClean="0"/>
              <a:t>Life can be busy </a:t>
            </a:r>
            <a:br>
              <a:rPr lang="en-US" dirty="0" smtClean="0"/>
            </a:br>
            <a:r>
              <a:rPr lang="en-US" dirty="0" smtClean="0"/>
              <a:t>and complicated. </a:t>
            </a:r>
            <a:endParaRPr lang="en-US" dirty="0"/>
          </a:p>
        </p:txBody>
      </p:sp>
      <p:sp>
        <p:nvSpPr>
          <p:cNvPr id="8" name="TextBox 7"/>
          <p:cNvSpPr txBox="1"/>
          <p:nvPr/>
        </p:nvSpPr>
        <p:spPr>
          <a:xfrm>
            <a:off x="434150" y="4984312"/>
            <a:ext cx="5523948" cy="123111"/>
          </a:xfrm>
          <a:prstGeom prst="rect">
            <a:avLst/>
          </a:prstGeom>
          <a:noFill/>
        </p:spPr>
        <p:txBody>
          <a:bodyPr wrap="none" lIns="0" tIns="0" rIns="0" bIns="0" rtlCol="0">
            <a:spAutoFit/>
          </a:bodyPr>
          <a:lstStyle/>
          <a:p>
            <a:r>
              <a:rPr lang="en-US" sz="800" dirty="0" smtClean="0">
                <a:solidFill>
                  <a:schemeClr val="tx1">
                    <a:lumMod val="50000"/>
                    <a:lumOff val="50000"/>
                  </a:schemeClr>
                </a:solidFill>
                <a:latin typeface="Arial Narrow" panose="020B0606020202030204" pitchFamily="34" charset="0"/>
              </a:rPr>
              <a:t>Confidential, unpublished property of Cigna. Do not duplicate or distribute. Use and distribution limited solely to authorized personnel. © 2019 Cigna.</a:t>
            </a:r>
            <a:endParaRPr lang="en-US" sz="800" dirty="0">
              <a:solidFill>
                <a:schemeClr val="tx1">
                  <a:lumMod val="50000"/>
                  <a:lumOff val="50000"/>
                </a:schemeClr>
              </a:solidFill>
              <a:latin typeface="Arial Narrow" panose="020B0606020202030204" pitchFamily="34" charset="0"/>
            </a:endParaRPr>
          </a:p>
        </p:txBody>
      </p:sp>
    </p:spTree>
    <p:extLst>
      <p:ext uri="{BB962C8B-B14F-4D97-AF65-F5344CB8AC3E}">
        <p14:creationId xmlns:p14="http://schemas.microsoft.com/office/powerpoint/2010/main" val="16711249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smtClean="0"/>
              <a:t>Men’s and Women’s Preventive Health Screenings</a:t>
            </a:r>
            <a:endParaRPr lang="en-US" sz="2400" dirty="0"/>
          </a:p>
        </p:txBody>
      </p:sp>
      <p:sp>
        <p:nvSpPr>
          <p:cNvPr id="6" name="Rectangle 5"/>
          <p:cNvSpPr/>
          <p:nvPr/>
        </p:nvSpPr>
        <p:spPr>
          <a:xfrm flipH="1">
            <a:off x="4572000" y="1600201"/>
            <a:ext cx="4572000" cy="2679700"/>
          </a:xfrm>
          <a:prstGeom prst="rect">
            <a:avLst/>
          </a:prstGeom>
          <a:solidFill>
            <a:srgbClr val="39B44A"/>
          </a:solidFill>
          <a:ln>
            <a:noFill/>
          </a:ln>
          <a:effectLst/>
        </p:spPr>
        <p:style>
          <a:lnRef idx="1">
            <a:schemeClr val="accent1"/>
          </a:lnRef>
          <a:fillRef idx="3">
            <a:schemeClr val="accent1"/>
          </a:fillRef>
          <a:effectRef idx="2">
            <a:schemeClr val="accent1"/>
          </a:effectRef>
          <a:fontRef idx="minor">
            <a:schemeClr val="lt1"/>
          </a:fontRef>
        </p:style>
        <p:txBody>
          <a:bodyPr lIns="182880" tIns="274320" rIns="274320" bIns="274320" rtlCol="0" anchor="ctr"/>
          <a:lstStyle/>
          <a:p>
            <a:pPr marL="0" indent="0">
              <a:buNone/>
            </a:pPr>
            <a:r>
              <a:rPr lang="en-US" sz="1600" b="1" dirty="0" smtClean="0">
                <a:latin typeface="Arial" panose="020B0604020202020204" pitchFamily="34" charset="0"/>
                <a:cs typeface="Arial" panose="020B0604020202020204" pitchFamily="34" charset="0"/>
              </a:rPr>
              <a:t>Women’s Preventive Health Screenings</a:t>
            </a:r>
          </a:p>
          <a:p>
            <a:pPr marL="0" indent="0">
              <a:buNone/>
            </a:pPr>
            <a:endParaRPr lang="en-US" sz="1600" b="1"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Breast cancer</a:t>
            </a:r>
          </a:p>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Cervical cancer</a:t>
            </a:r>
          </a:p>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Blood pressure</a:t>
            </a:r>
          </a:p>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Chlamydia</a:t>
            </a:r>
          </a:p>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Colorectal cancer</a:t>
            </a:r>
          </a:p>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Diabetes</a:t>
            </a:r>
          </a:p>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Osteoporosis (bone density)</a:t>
            </a:r>
            <a:endParaRPr lang="en-US" sz="1600" dirty="0">
              <a:latin typeface="Arial" panose="020B0604020202020204" pitchFamily="34" charset="0"/>
              <a:cs typeface="Arial" panose="020B0604020202020204" pitchFamily="34" charset="0"/>
            </a:endParaRPr>
          </a:p>
        </p:txBody>
      </p:sp>
      <p:sp>
        <p:nvSpPr>
          <p:cNvPr id="7" name="Rectangle 6"/>
          <p:cNvSpPr/>
          <p:nvPr/>
        </p:nvSpPr>
        <p:spPr>
          <a:xfrm>
            <a:off x="843" y="1600201"/>
            <a:ext cx="4572000" cy="2679700"/>
          </a:xfrm>
          <a:prstGeom prst="rect">
            <a:avLst/>
          </a:prstGeom>
          <a:solidFill>
            <a:srgbClr val="0065A6"/>
          </a:solidFill>
          <a:ln>
            <a:noFill/>
          </a:ln>
          <a:effectLst/>
        </p:spPr>
        <p:style>
          <a:lnRef idx="1">
            <a:schemeClr val="accent1"/>
          </a:lnRef>
          <a:fillRef idx="3">
            <a:schemeClr val="accent1"/>
          </a:fillRef>
          <a:effectRef idx="2">
            <a:schemeClr val="accent1"/>
          </a:effectRef>
          <a:fontRef idx="minor">
            <a:schemeClr val="lt1"/>
          </a:fontRef>
        </p:style>
        <p:txBody>
          <a:bodyPr lIns="548640" rtlCol="0" anchor="ctr"/>
          <a:lstStyle/>
          <a:p>
            <a:pPr marL="0" indent="0">
              <a:spcBef>
                <a:spcPts val="0"/>
              </a:spcBef>
              <a:spcAft>
                <a:spcPts val="300"/>
              </a:spcAft>
              <a:buClrTx/>
              <a:buNone/>
            </a:pPr>
            <a:r>
              <a:rPr lang="en-US" sz="1600" b="1" dirty="0" smtClean="0">
                <a:solidFill>
                  <a:schemeClr val="bg1"/>
                </a:solidFill>
                <a:latin typeface="Arial" panose="020B0604020202020204" pitchFamily="34" charset="0"/>
                <a:cs typeface="Arial" panose="020B0604020202020204" pitchFamily="34" charset="0"/>
              </a:rPr>
              <a:t>Men’s Preventive Health Screenings</a:t>
            </a:r>
          </a:p>
          <a:p>
            <a:pPr marL="0" indent="0">
              <a:spcBef>
                <a:spcPts val="0"/>
              </a:spcBef>
              <a:spcAft>
                <a:spcPts val="300"/>
              </a:spcAft>
              <a:buClrTx/>
              <a:buNone/>
            </a:pPr>
            <a:endParaRPr lang="en-US" sz="1600" b="1" dirty="0" smtClean="0">
              <a:solidFill>
                <a:schemeClr val="bg1"/>
              </a:solidFill>
              <a:latin typeface="Arial" panose="020B0604020202020204" pitchFamily="34" charset="0"/>
              <a:cs typeface="Arial" panose="020B0604020202020204" pitchFamily="34" charset="0"/>
            </a:endParaRPr>
          </a:p>
          <a:p>
            <a:pPr marL="285750" indent="-285750">
              <a:spcBef>
                <a:spcPts val="0"/>
              </a:spcBef>
              <a:spcAft>
                <a:spcPts val="300"/>
              </a:spcAft>
              <a:buClrTx/>
              <a:buFont typeface="Arial" panose="020B0604020202020204" pitchFamily="34" charset="0"/>
              <a:buChar char="•"/>
            </a:pPr>
            <a:r>
              <a:rPr lang="en-US" sz="1600" dirty="0" smtClean="0">
                <a:solidFill>
                  <a:schemeClr val="bg1"/>
                </a:solidFill>
                <a:latin typeface="Arial" panose="020B0604020202020204" pitchFamily="34" charset="0"/>
                <a:cs typeface="Arial" panose="020B0604020202020204" pitchFamily="34" charset="0"/>
              </a:rPr>
              <a:t>Colorectal cancer</a:t>
            </a:r>
          </a:p>
          <a:p>
            <a:pPr marL="285750" indent="-285750">
              <a:spcBef>
                <a:spcPts val="0"/>
              </a:spcBef>
              <a:spcAft>
                <a:spcPts val="300"/>
              </a:spcAft>
              <a:buClrTx/>
              <a:buFont typeface="Arial" panose="020B0604020202020204" pitchFamily="34" charset="0"/>
              <a:buChar char="•"/>
            </a:pPr>
            <a:r>
              <a:rPr lang="en-US" sz="1600" dirty="0" smtClean="0">
                <a:solidFill>
                  <a:schemeClr val="bg1"/>
                </a:solidFill>
                <a:latin typeface="Arial" panose="020B0604020202020204" pitchFamily="34" charset="0"/>
                <a:cs typeface="Arial" panose="020B0604020202020204" pitchFamily="34" charset="0"/>
              </a:rPr>
              <a:t>Diabetes</a:t>
            </a:r>
          </a:p>
          <a:p>
            <a:pPr marL="285750" indent="-285750">
              <a:spcBef>
                <a:spcPts val="0"/>
              </a:spcBef>
              <a:spcAft>
                <a:spcPts val="300"/>
              </a:spcAft>
              <a:buClrTx/>
              <a:buFont typeface="Arial" panose="020B0604020202020204" pitchFamily="34" charset="0"/>
              <a:buChar char="•"/>
            </a:pPr>
            <a:r>
              <a:rPr lang="en-US" sz="1600" dirty="0" smtClean="0">
                <a:solidFill>
                  <a:schemeClr val="bg1"/>
                </a:solidFill>
                <a:latin typeface="Arial" panose="020B0604020202020204" pitchFamily="34" charset="0"/>
                <a:cs typeface="Arial" panose="020B0604020202020204" pitchFamily="34" charset="0"/>
              </a:rPr>
              <a:t>Prostate screening (PSA)</a:t>
            </a:r>
          </a:p>
          <a:p>
            <a:pPr marL="285750" indent="-285750">
              <a:spcBef>
                <a:spcPts val="0"/>
              </a:spcBef>
              <a:spcAft>
                <a:spcPts val="300"/>
              </a:spcAft>
              <a:buClrTx/>
              <a:buFont typeface="Arial" panose="020B0604020202020204" pitchFamily="34" charset="0"/>
              <a:buChar char="•"/>
            </a:pPr>
            <a:r>
              <a:rPr lang="en-US" sz="1600" dirty="0" smtClean="0">
                <a:solidFill>
                  <a:schemeClr val="bg1"/>
                </a:solidFill>
                <a:latin typeface="Arial" panose="020B0604020202020204" pitchFamily="34" charset="0"/>
                <a:cs typeface="Arial" panose="020B0604020202020204" pitchFamily="34" charset="0"/>
              </a:rPr>
              <a:t>Blood pressure</a:t>
            </a:r>
          </a:p>
          <a:p>
            <a:pPr marL="285750" indent="-285750">
              <a:spcBef>
                <a:spcPts val="0"/>
              </a:spcBef>
              <a:spcAft>
                <a:spcPts val="300"/>
              </a:spcAft>
              <a:buClrTx/>
              <a:buFont typeface="Arial" panose="020B0604020202020204" pitchFamily="34" charset="0"/>
              <a:buChar char="•"/>
            </a:pPr>
            <a:r>
              <a:rPr lang="en-US" sz="1600" dirty="0" smtClean="0">
                <a:solidFill>
                  <a:schemeClr val="bg1"/>
                </a:solidFill>
                <a:latin typeface="Arial" panose="020B0604020202020204" pitchFamily="34" charset="0"/>
                <a:cs typeface="Arial" panose="020B0604020202020204" pitchFamily="34" charset="0"/>
              </a:rPr>
              <a:t>Cholesterol</a:t>
            </a:r>
          </a:p>
          <a:p>
            <a:pPr marL="285750" indent="-285750">
              <a:spcBef>
                <a:spcPts val="0"/>
              </a:spcBef>
              <a:spcAft>
                <a:spcPts val="300"/>
              </a:spcAft>
              <a:buClrTx/>
              <a:buFont typeface="Arial" panose="020B0604020202020204" pitchFamily="34" charset="0"/>
              <a:buChar char="•"/>
            </a:pPr>
            <a:r>
              <a:rPr lang="en-US" sz="1600" dirty="0" smtClean="0">
                <a:solidFill>
                  <a:schemeClr val="bg1"/>
                </a:solidFill>
                <a:latin typeface="Arial" panose="020B0604020202020204" pitchFamily="34" charset="0"/>
                <a:cs typeface="Arial" panose="020B0604020202020204" pitchFamily="34" charset="0"/>
              </a:rPr>
              <a:t>Healthy Weight</a:t>
            </a:r>
            <a:endParaRPr lang="en-US" sz="1600" dirty="0">
              <a:solidFill>
                <a:schemeClr val="bg1"/>
              </a:solidFill>
              <a:latin typeface="Arial" panose="020B0604020202020204" pitchFamily="34" charset="0"/>
              <a:cs typeface="Arial" panose="020B0604020202020204" pitchFamily="34" charset="0"/>
            </a:endParaRPr>
          </a:p>
        </p:txBody>
      </p:sp>
      <p:sp>
        <p:nvSpPr>
          <p:cNvPr id="8" name="Rectangle 7"/>
          <p:cNvSpPr/>
          <p:nvPr/>
        </p:nvSpPr>
        <p:spPr>
          <a:xfrm>
            <a:off x="843" y="886857"/>
            <a:ext cx="9143157" cy="770571"/>
          </a:xfrm>
          <a:prstGeom prst="rect">
            <a:avLst/>
          </a:prstGeom>
          <a:solidFill>
            <a:srgbClr val="F68621"/>
          </a:solidFill>
          <a:ln>
            <a:noFill/>
          </a:ln>
          <a:effectLst/>
        </p:spPr>
        <p:style>
          <a:lnRef idx="1">
            <a:schemeClr val="accent1"/>
          </a:lnRef>
          <a:fillRef idx="3">
            <a:schemeClr val="accent1"/>
          </a:fillRef>
          <a:effectRef idx="2">
            <a:schemeClr val="accent1"/>
          </a:effectRef>
          <a:fontRef idx="minor">
            <a:schemeClr val="lt1"/>
          </a:fontRef>
        </p:style>
        <p:txBody>
          <a:bodyPr lIns="274320" rIns="274320" rtlCol="0" anchor="ctr"/>
          <a:lstStyle/>
          <a:p>
            <a:pPr algn="ctr"/>
            <a:r>
              <a:rPr lang="en-US" sz="1800" b="1" dirty="0" smtClean="0">
                <a:latin typeface="Arial" panose="020B0604020202020204" pitchFamily="34" charset="0"/>
                <a:cs typeface="Arial" panose="020B0604020202020204" pitchFamily="34" charset="0"/>
              </a:rPr>
              <a:t>To help keep your one-of-a-kind self in top shape, it’s important to keep up with the following preventive screenings.</a:t>
            </a:r>
            <a:endParaRPr lang="en-US" sz="1800" b="1" dirty="0">
              <a:latin typeface="Arial" panose="020B0604020202020204" pitchFamily="34" charset="0"/>
              <a:cs typeface="Arial" panose="020B0604020202020204" pitchFamily="34" charset="0"/>
            </a:endParaRPr>
          </a:p>
        </p:txBody>
      </p:sp>
      <p:sp>
        <p:nvSpPr>
          <p:cNvPr id="9" name="TextBox 8"/>
          <p:cNvSpPr txBox="1"/>
          <p:nvPr/>
        </p:nvSpPr>
        <p:spPr>
          <a:xfrm>
            <a:off x="434150" y="4984312"/>
            <a:ext cx="5523948" cy="123111"/>
          </a:xfrm>
          <a:prstGeom prst="rect">
            <a:avLst/>
          </a:prstGeom>
          <a:noFill/>
        </p:spPr>
        <p:txBody>
          <a:bodyPr wrap="none" lIns="0" tIns="0" rIns="0" bIns="0" rtlCol="0">
            <a:spAutoFit/>
          </a:bodyPr>
          <a:lstStyle/>
          <a:p>
            <a:r>
              <a:rPr lang="en-US" sz="800" dirty="0" smtClean="0">
                <a:solidFill>
                  <a:schemeClr val="tx1">
                    <a:lumMod val="50000"/>
                    <a:lumOff val="50000"/>
                  </a:schemeClr>
                </a:solidFill>
                <a:latin typeface="Arial Narrow" panose="020B0606020202030204" pitchFamily="34" charset="0"/>
              </a:rPr>
              <a:t>Confidential, unpublished property of Cigna. Do not duplicate or distribute. Use and distribution limited solely to authorized personnel. © 2019 Cigna.</a:t>
            </a:r>
            <a:endParaRPr lang="en-US" sz="800" dirty="0">
              <a:solidFill>
                <a:schemeClr val="tx1">
                  <a:lumMod val="50000"/>
                  <a:lumOff val="50000"/>
                </a:schemeClr>
              </a:solidFill>
              <a:latin typeface="Arial Narrow" panose="020B0606020202030204" pitchFamily="34" charset="0"/>
            </a:endParaRPr>
          </a:p>
        </p:txBody>
      </p:sp>
    </p:spTree>
    <p:extLst>
      <p:ext uri="{BB962C8B-B14F-4D97-AF65-F5344CB8AC3E}">
        <p14:creationId xmlns:p14="http://schemas.microsoft.com/office/powerpoint/2010/main" val="42313611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hinkstockPhotos-497146458web.png"/>
          <p:cNvPicPr>
            <a:picLocks noChangeAspect="1"/>
          </p:cNvPicPr>
          <p:nvPr/>
        </p:nvPicPr>
        <p:blipFill rotWithShape="1">
          <a:blip r:embed="rId2" cstate="screen">
            <a:extLst>
              <a:ext uri="{28A0092B-C50C-407E-A947-70E740481C1C}">
                <a14:useLocalDpi xmlns:a14="http://schemas.microsoft.com/office/drawing/2010/main"/>
              </a:ext>
            </a:extLst>
          </a:blip>
          <a:srcRect t="6465" b="20505"/>
          <a:stretch/>
        </p:blipFill>
        <p:spPr>
          <a:xfrm>
            <a:off x="0" y="0"/>
            <a:ext cx="9144000" cy="4268788"/>
          </a:xfrm>
          <a:prstGeom prst="rect">
            <a:avLst/>
          </a:prstGeom>
        </p:spPr>
      </p:pic>
      <p:sp>
        <p:nvSpPr>
          <p:cNvPr id="2" name="Content Placeholder 1"/>
          <p:cNvSpPr>
            <a:spLocks noGrp="1"/>
          </p:cNvSpPr>
          <p:nvPr>
            <p:ph idx="1"/>
          </p:nvPr>
        </p:nvSpPr>
        <p:spPr>
          <a:xfrm>
            <a:off x="3770692" y="1894254"/>
            <a:ext cx="3251180" cy="1240559"/>
          </a:xfrm>
        </p:spPr>
        <p:txBody>
          <a:bodyPr/>
          <a:lstStyle/>
          <a:p>
            <a:pPr marL="0" indent="0">
              <a:buNone/>
            </a:pPr>
            <a:r>
              <a:rPr lang="en-US" sz="1500" b="1" dirty="0"/>
              <a:t>Flu vaccinations*</a:t>
            </a:r>
          </a:p>
          <a:p>
            <a:pPr marL="0" indent="0">
              <a:buNone/>
            </a:pPr>
            <a:r>
              <a:rPr lang="en-US" dirty="0" smtClean="0"/>
              <a:t>Help protect yourself against the flu. One of the </a:t>
            </a:r>
            <a:r>
              <a:rPr lang="en-US" dirty="0"/>
              <a:t>best </a:t>
            </a:r>
            <a:r>
              <a:rPr lang="en-US" dirty="0" smtClean="0"/>
              <a:t>ways to </a:t>
            </a:r>
            <a:r>
              <a:rPr lang="en-US" dirty="0"/>
              <a:t>avoid catching the flu is to get vaccinated. Germs spread </a:t>
            </a:r>
            <a:r>
              <a:rPr lang="en-US" dirty="0" smtClean="0"/>
              <a:t>fast, especially </a:t>
            </a:r>
            <a:r>
              <a:rPr lang="en-US" dirty="0"/>
              <a:t>around the workplace. So help protect yourself </a:t>
            </a:r>
            <a:r>
              <a:rPr lang="en-US" dirty="0" smtClean="0"/>
              <a:t>and others </a:t>
            </a:r>
            <a:r>
              <a:rPr lang="en-US" dirty="0"/>
              <a:t>by getting a flu shot.</a:t>
            </a:r>
            <a:endParaRPr lang="en-US" strike="sngStrike" dirty="0"/>
          </a:p>
        </p:txBody>
      </p:sp>
      <p:sp>
        <p:nvSpPr>
          <p:cNvPr id="7" name="TextBox 6"/>
          <p:cNvSpPr txBox="1"/>
          <p:nvPr/>
        </p:nvSpPr>
        <p:spPr>
          <a:xfrm>
            <a:off x="434150" y="4984312"/>
            <a:ext cx="5523948" cy="123111"/>
          </a:xfrm>
          <a:prstGeom prst="rect">
            <a:avLst/>
          </a:prstGeom>
          <a:noFill/>
        </p:spPr>
        <p:txBody>
          <a:bodyPr wrap="none" lIns="0" tIns="0" rIns="0" bIns="0" rtlCol="0">
            <a:spAutoFit/>
          </a:bodyPr>
          <a:lstStyle/>
          <a:p>
            <a:r>
              <a:rPr lang="en-US" sz="800" dirty="0" smtClean="0">
                <a:solidFill>
                  <a:schemeClr val="tx1">
                    <a:lumMod val="50000"/>
                    <a:lumOff val="50000"/>
                  </a:schemeClr>
                </a:solidFill>
                <a:latin typeface="Arial Narrow" panose="020B0606020202030204" pitchFamily="34" charset="0"/>
              </a:rPr>
              <a:t>Confidential, unpublished property of Cigna. Do not duplicate or distribute. Use and distribution limited solely to authorized personnel. © 2019 Cigna.</a:t>
            </a:r>
            <a:endParaRPr lang="en-US" sz="800" dirty="0">
              <a:solidFill>
                <a:schemeClr val="tx1">
                  <a:lumMod val="50000"/>
                  <a:lumOff val="50000"/>
                </a:schemeClr>
              </a:solidFill>
              <a:latin typeface="Arial Narrow" panose="020B0606020202030204" pitchFamily="34" charset="0"/>
            </a:endParaRPr>
          </a:p>
        </p:txBody>
      </p:sp>
      <p:sp>
        <p:nvSpPr>
          <p:cNvPr id="8" name="Footer Placeholder 4"/>
          <p:cNvSpPr txBox="1">
            <a:spLocks/>
          </p:cNvSpPr>
          <p:nvPr/>
        </p:nvSpPr>
        <p:spPr bwMode="auto">
          <a:xfrm>
            <a:off x="434150" y="4357489"/>
            <a:ext cx="6576250" cy="568999"/>
          </a:xfrm>
          <a:prstGeom prst="rect">
            <a:avLst/>
          </a:prstGeom>
          <a:noFill/>
          <a:ln w="9525">
            <a:noFill/>
            <a:miter lim="800000"/>
            <a:headEnd/>
            <a:tailEnd/>
          </a:ln>
          <a:effectLst/>
        </p:spPr>
        <p:txBody>
          <a:bodyPr vert="horz" wrap="square" lIns="0" tIns="0" rIns="0" bIns="0" numCol="1" anchor="b" anchorCtr="0" compatLnSpc="1">
            <a:prstTxWarp prst="textNoShape">
              <a:avLst/>
            </a:prstTxWarp>
            <a:noAutofit/>
          </a:bodyPr>
          <a:lstStyle>
            <a:defPPr>
              <a:defRPr lang="en-US"/>
            </a:defPPr>
            <a:lvl1pPr algn="l" defTabSz="457200" rtl="0" fontAlgn="base">
              <a:spcBef>
                <a:spcPct val="0"/>
              </a:spcBef>
              <a:spcAft>
                <a:spcPct val="0"/>
              </a:spcAft>
              <a:defRPr sz="800" kern="1200">
                <a:solidFill>
                  <a:srgbClr val="999999"/>
                </a:solidFill>
                <a:latin typeface="Arial Narrow" pitchFamily="-84" charset="0"/>
                <a:ea typeface="MS PGothic" pitchFamily="34" charset="-128"/>
                <a:cs typeface="Arial" charset="0"/>
              </a:defRPr>
            </a:lvl1pPr>
            <a:lvl2pPr marL="457200" algn="l" defTabSz="457200" rtl="0" fontAlgn="base">
              <a:spcBef>
                <a:spcPct val="0"/>
              </a:spcBef>
              <a:spcAft>
                <a:spcPct val="0"/>
              </a:spcAft>
              <a:defRPr sz="2400" kern="1200">
                <a:solidFill>
                  <a:schemeClr val="tx1"/>
                </a:solidFill>
                <a:latin typeface="Arial" charset="0"/>
                <a:ea typeface="+mn-ea"/>
                <a:cs typeface="Arial" charset="0"/>
              </a:defRPr>
            </a:lvl2pPr>
            <a:lvl3pPr marL="914400" algn="l" defTabSz="457200" rtl="0" fontAlgn="base">
              <a:spcBef>
                <a:spcPct val="0"/>
              </a:spcBef>
              <a:spcAft>
                <a:spcPct val="0"/>
              </a:spcAft>
              <a:defRPr sz="2400" kern="1200">
                <a:solidFill>
                  <a:schemeClr val="tx1"/>
                </a:solidFill>
                <a:latin typeface="Arial" charset="0"/>
                <a:ea typeface="+mn-ea"/>
                <a:cs typeface="Arial" charset="0"/>
              </a:defRPr>
            </a:lvl3pPr>
            <a:lvl4pPr marL="1371600" algn="l" defTabSz="457200" rtl="0" fontAlgn="base">
              <a:spcBef>
                <a:spcPct val="0"/>
              </a:spcBef>
              <a:spcAft>
                <a:spcPct val="0"/>
              </a:spcAft>
              <a:defRPr sz="2400" kern="1200">
                <a:solidFill>
                  <a:schemeClr val="tx1"/>
                </a:solidFill>
                <a:latin typeface="Arial" charset="0"/>
                <a:ea typeface="+mn-ea"/>
                <a:cs typeface="Arial" charset="0"/>
              </a:defRPr>
            </a:lvl4pPr>
            <a:lvl5pPr marL="1828800" algn="l" defTabSz="457200"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r>
              <a:rPr lang="en-US" dirty="0" smtClean="0">
                <a:solidFill>
                  <a:schemeClr val="bg1">
                    <a:lumMod val="50000"/>
                  </a:schemeClr>
                </a:solidFill>
                <a:latin typeface="Arial Narrow" panose="020B0606020202030204" pitchFamily="34" charset="0"/>
              </a:rPr>
              <a:t>* Flu </a:t>
            </a:r>
            <a:r>
              <a:rPr lang="en-US" dirty="0">
                <a:solidFill>
                  <a:schemeClr val="bg1">
                    <a:lumMod val="50000"/>
                  </a:schemeClr>
                </a:solidFill>
                <a:latin typeface="Arial Narrow" panose="020B0606020202030204" pitchFamily="34" charset="0"/>
              </a:rPr>
              <a:t>shot clinics are independently administered by third-party providers and not by </a:t>
            </a:r>
            <a:r>
              <a:rPr lang="en-US" dirty="0" smtClean="0">
                <a:solidFill>
                  <a:schemeClr val="bg1">
                    <a:lumMod val="50000"/>
                  </a:schemeClr>
                </a:solidFill>
                <a:latin typeface="Arial Narrow" panose="020B0606020202030204" pitchFamily="34" charset="0"/>
              </a:rPr>
              <a:t>Cigna. Always </a:t>
            </a:r>
            <a:r>
              <a:rPr lang="en-US" dirty="0">
                <a:solidFill>
                  <a:schemeClr val="bg1">
                    <a:lumMod val="50000"/>
                  </a:schemeClr>
                </a:solidFill>
                <a:latin typeface="Arial Narrow" panose="020B0606020202030204" pitchFamily="34" charset="0"/>
              </a:rPr>
              <a:t>speak to your doctor about appropriate treatment, testing, and care recommendations. </a:t>
            </a:r>
          </a:p>
        </p:txBody>
      </p:sp>
    </p:spTree>
    <p:extLst>
      <p:ext uri="{BB962C8B-B14F-4D97-AF65-F5344CB8AC3E}">
        <p14:creationId xmlns:p14="http://schemas.microsoft.com/office/powerpoint/2010/main" val="17680013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t>Medical Vaccine Program</a:t>
            </a:r>
          </a:p>
        </p:txBody>
      </p:sp>
      <p:sp>
        <p:nvSpPr>
          <p:cNvPr id="8" name="Rectangle 7"/>
          <p:cNvSpPr/>
          <p:nvPr/>
        </p:nvSpPr>
        <p:spPr>
          <a:xfrm>
            <a:off x="842" y="886857"/>
            <a:ext cx="9143158" cy="3393044"/>
          </a:xfrm>
          <a:prstGeom prst="rect">
            <a:avLst/>
          </a:prstGeom>
          <a:solidFill>
            <a:srgbClr val="0065A6"/>
          </a:solidFill>
          <a:ln>
            <a:noFill/>
          </a:ln>
          <a:effectLst/>
        </p:spPr>
        <p:style>
          <a:lnRef idx="1">
            <a:schemeClr val="accent1"/>
          </a:lnRef>
          <a:fillRef idx="3">
            <a:schemeClr val="accent1"/>
          </a:fillRef>
          <a:effectRef idx="2">
            <a:schemeClr val="accent1"/>
          </a:effectRef>
          <a:fontRef idx="minor">
            <a:schemeClr val="lt1"/>
          </a:fontRef>
        </p:style>
        <p:txBody>
          <a:bodyPr lIns="548640" tIns="91440" rIns="182880" bIns="91440" rtlCol="0" anchor="ctr" anchorCtr="0"/>
          <a:lstStyle/>
          <a:p>
            <a:pPr>
              <a:spcBef>
                <a:spcPts val="0"/>
              </a:spcBef>
              <a:spcAft>
                <a:spcPts val="300"/>
              </a:spcAft>
              <a:buClrTx/>
            </a:pPr>
            <a:r>
              <a:rPr lang="en-US" sz="1600" dirty="0" smtClean="0">
                <a:solidFill>
                  <a:schemeClr val="bg1"/>
                </a:solidFill>
                <a:latin typeface="Arial" panose="020B0604020202020204" pitchFamily="34" charset="0"/>
                <a:cs typeface="Arial" panose="020B0604020202020204" pitchFamily="34" charset="0"/>
              </a:rPr>
              <a:t>Vaccinations can be administered at participating pharmacies at no additional cost. </a:t>
            </a:r>
          </a:p>
          <a:p>
            <a:pPr>
              <a:spcBef>
                <a:spcPts val="0"/>
              </a:spcBef>
              <a:spcAft>
                <a:spcPts val="300"/>
              </a:spcAft>
              <a:buClrTx/>
            </a:pPr>
            <a:endParaRPr lang="en-US" sz="1600" dirty="0">
              <a:solidFill>
                <a:schemeClr val="bg1"/>
              </a:solidFill>
              <a:latin typeface="Arial" panose="020B0604020202020204" pitchFamily="34" charset="0"/>
              <a:cs typeface="Arial" panose="020B0604020202020204" pitchFamily="34" charset="0"/>
            </a:endParaRPr>
          </a:p>
          <a:p>
            <a:pPr>
              <a:spcBef>
                <a:spcPts val="0"/>
              </a:spcBef>
              <a:spcAft>
                <a:spcPts val="300"/>
              </a:spcAft>
              <a:buClrTx/>
            </a:pPr>
            <a:endParaRPr lang="en-US" sz="1600" dirty="0" smtClean="0">
              <a:solidFill>
                <a:schemeClr val="bg1"/>
              </a:solidFill>
              <a:latin typeface="Arial" panose="020B0604020202020204" pitchFamily="34" charset="0"/>
              <a:cs typeface="Arial" panose="020B0604020202020204" pitchFamily="34" charset="0"/>
            </a:endParaRPr>
          </a:p>
          <a:p>
            <a:pPr>
              <a:spcBef>
                <a:spcPts val="0"/>
              </a:spcBef>
              <a:spcAft>
                <a:spcPts val="300"/>
              </a:spcAft>
              <a:buClrTx/>
            </a:pPr>
            <a:endParaRPr lang="en-US" sz="1600" dirty="0">
              <a:solidFill>
                <a:schemeClr val="bg1"/>
              </a:solidFill>
              <a:latin typeface="Arial" panose="020B0604020202020204" pitchFamily="34" charset="0"/>
              <a:cs typeface="Arial" panose="020B0604020202020204" pitchFamily="34" charset="0"/>
            </a:endParaRPr>
          </a:p>
          <a:p>
            <a:pPr>
              <a:spcBef>
                <a:spcPts val="0"/>
              </a:spcBef>
              <a:spcAft>
                <a:spcPts val="300"/>
              </a:spcAft>
              <a:buClrTx/>
            </a:pPr>
            <a:endParaRPr lang="en-US" sz="1600" dirty="0" smtClean="0">
              <a:solidFill>
                <a:schemeClr val="bg1"/>
              </a:solidFill>
              <a:latin typeface="Arial" panose="020B0604020202020204" pitchFamily="34" charset="0"/>
              <a:cs typeface="Arial" panose="020B0604020202020204" pitchFamily="34" charset="0"/>
            </a:endParaRPr>
          </a:p>
          <a:p>
            <a:pPr>
              <a:spcBef>
                <a:spcPts val="0"/>
              </a:spcBef>
              <a:spcAft>
                <a:spcPts val="300"/>
              </a:spcAft>
              <a:buClrTx/>
            </a:pPr>
            <a:endParaRPr lang="en-US" sz="1600" dirty="0">
              <a:solidFill>
                <a:schemeClr val="bg1"/>
              </a:solidFill>
              <a:latin typeface="Arial" panose="020B0604020202020204" pitchFamily="34" charset="0"/>
              <a:cs typeface="Arial" panose="020B0604020202020204" pitchFamily="34" charset="0"/>
            </a:endParaRPr>
          </a:p>
          <a:p>
            <a:pPr>
              <a:spcBef>
                <a:spcPts val="0"/>
              </a:spcBef>
              <a:spcAft>
                <a:spcPts val="300"/>
              </a:spcAft>
              <a:buClrTx/>
            </a:pPr>
            <a:endParaRPr lang="en-US" sz="1600" dirty="0" smtClean="0">
              <a:solidFill>
                <a:schemeClr val="bg1"/>
              </a:solidFill>
              <a:latin typeface="Arial" panose="020B0604020202020204" pitchFamily="34" charset="0"/>
              <a:cs typeface="Arial" panose="020B0604020202020204" pitchFamily="34" charset="0"/>
            </a:endParaRPr>
          </a:p>
          <a:p>
            <a:pPr>
              <a:spcBef>
                <a:spcPts val="0"/>
              </a:spcBef>
              <a:spcAft>
                <a:spcPts val="300"/>
              </a:spcAft>
              <a:buClrTx/>
            </a:pPr>
            <a:endParaRPr lang="en-US" sz="1600" dirty="0" smtClean="0">
              <a:solidFill>
                <a:schemeClr val="bg1"/>
              </a:solidFill>
              <a:latin typeface="Arial" panose="020B0604020202020204" pitchFamily="34" charset="0"/>
              <a:cs typeface="Arial" panose="020B0604020202020204" pitchFamily="34" charset="0"/>
            </a:endParaRPr>
          </a:p>
          <a:p>
            <a:pPr>
              <a:spcBef>
                <a:spcPts val="0"/>
              </a:spcBef>
              <a:spcAft>
                <a:spcPts val="300"/>
              </a:spcAft>
              <a:buClrTx/>
            </a:pPr>
            <a:r>
              <a:rPr lang="en-US" sz="1200" dirty="0" smtClean="0">
                <a:solidFill>
                  <a:schemeClr val="bg1"/>
                </a:solidFill>
                <a:latin typeface="Arial" panose="020B0604020202020204" pitchFamily="34" charset="0"/>
                <a:cs typeface="Arial" panose="020B0604020202020204" pitchFamily="34" charset="0"/>
              </a:rPr>
              <a:t>* The list above is not comprehensive. If you do not see the retailer of your choice on this list, please call Cigna at</a:t>
            </a:r>
            <a:br>
              <a:rPr lang="en-US" sz="1200" dirty="0" smtClean="0">
                <a:solidFill>
                  <a:schemeClr val="bg1"/>
                </a:solidFill>
                <a:latin typeface="Arial" panose="020B0604020202020204" pitchFamily="34" charset="0"/>
                <a:cs typeface="Arial" panose="020B0604020202020204" pitchFamily="34" charset="0"/>
              </a:rPr>
            </a:br>
            <a:r>
              <a:rPr lang="en-US" sz="1200" dirty="0" smtClean="0">
                <a:solidFill>
                  <a:schemeClr val="bg1"/>
                </a:solidFill>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1-800-244-6224 </a:t>
            </a:r>
            <a:r>
              <a:rPr lang="en-US" sz="1200" dirty="0">
                <a:latin typeface="Arial" panose="020B0604020202020204" pitchFamily="34" charset="0"/>
                <a:cs typeface="Arial" panose="020B0604020202020204" pitchFamily="34" charset="0"/>
              </a:rPr>
              <a:t>for </a:t>
            </a:r>
            <a:r>
              <a:rPr lang="en-US" sz="1200" dirty="0" smtClean="0">
                <a:latin typeface="Arial" panose="020B0604020202020204" pitchFamily="34" charset="0"/>
                <a:cs typeface="Arial" panose="020B0604020202020204" pitchFamily="34" charset="0"/>
              </a:rPr>
              <a:t>more information.</a:t>
            </a:r>
            <a:endParaRPr lang="en-US" sz="1200" dirty="0">
              <a:solidFill>
                <a:schemeClr val="bg1"/>
              </a:solidFill>
              <a:latin typeface="Arial" panose="020B0604020202020204" pitchFamily="34" charset="0"/>
              <a:cs typeface="Arial" panose="020B0604020202020204"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2286294799"/>
              </p:ext>
            </p:extLst>
          </p:nvPr>
        </p:nvGraphicFramePr>
        <p:xfrm>
          <a:off x="537880" y="1989403"/>
          <a:ext cx="8125872" cy="1280160"/>
        </p:xfrm>
        <a:graphic>
          <a:graphicData uri="http://schemas.openxmlformats.org/drawingml/2006/table">
            <a:tbl>
              <a:tblPr/>
              <a:tblGrid>
                <a:gridCol w="2031468">
                  <a:extLst>
                    <a:ext uri="{9D8B030D-6E8A-4147-A177-3AD203B41FA5}">
                      <a16:colId xmlns:a16="http://schemas.microsoft.com/office/drawing/2014/main" val="20000"/>
                    </a:ext>
                  </a:extLst>
                </a:gridCol>
                <a:gridCol w="2031468">
                  <a:extLst>
                    <a:ext uri="{9D8B030D-6E8A-4147-A177-3AD203B41FA5}">
                      <a16:colId xmlns:a16="http://schemas.microsoft.com/office/drawing/2014/main" val="20001"/>
                    </a:ext>
                  </a:extLst>
                </a:gridCol>
                <a:gridCol w="2031468">
                  <a:extLst>
                    <a:ext uri="{9D8B030D-6E8A-4147-A177-3AD203B41FA5}">
                      <a16:colId xmlns:a16="http://schemas.microsoft.com/office/drawing/2014/main" val="20002"/>
                    </a:ext>
                  </a:extLst>
                </a:gridCol>
                <a:gridCol w="2031468">
                  <a:extLst>
                    <a:ext uri="{9D8B030D-6E8A-4147-A177-3AD203B41FA5}">
                      <a16:colId xmlns:a16="http://schemas.microsoft.com/office/drawing/2014/main" val="20003"/>
                    </a:ext>
                  </a:extLst>
                </a:gridCol>
              </a:tblGrid>
              <a:tr h="93421">
                <a:tc>
                  <a:txBody>
                    <a:bodyPr/>
                    <a:lstStyle/>
                    <a:p>
                      <a:pPr marL="171450" indent="-171450">
                        <a:buFont typeface="Arial" panose="020B0604020202020204" pitchFamily="34" charset="0"/>
                        <a:buChar char="•"/>
                      </a:pPr>
                      <a:r>
                        <a:rPr lang="en-US" sz="1200" dirty="0" smtClean="0">
                          <a:solidFill>
                            <a:schemeClr val="bg1"/>
                          </a:solidFill>
                          <a:latin typeface="Arial" panose="020B0604020202020204" pitchFamily="34" charset="0"/>
                          <a:cs typeface="Arial" panose="020B0604020202020204" pitchFamily="34" charset="0"/>
                        </a:rPr>
                        <a:t>Albertson’s Pharmacy </a:t>
                      </a:r>
                      <a:endParaRPr lang="en-US" sz="1200" dirty="0">
                        <a:solidFill>
                          <a:schemeClr val="bg1"/>
                        </a:solidFill>
                        <a:latin typeface="Arial" panose="020B0604020202020204" pitchFamily="34" charset="0"/>
                        <a:cs typeface="Arial" panose="020B0604020202020204" pitchFamily="34" charset="0"/>
                      </a:endParaRPr>
                    </a:p>
                  </a:txBody>
                  <a:tcPr marL="0" marT="0" marB="0">
                    <a:lnL w="12700" cmpd="sng">
                      <a:noFill/>
                      <a:prstDash val="solid"/>
                    </a:lnL>
                    <a:lnR w="12700"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Arial" panose="020B0604020202020204" pitchFamily="34" charset="0"/>
                        <a:buChar char="•"/>
                      </a:pPr>
                      <a:r>
                        <a:rPr lang="en-US" sz="1200" dirty="0" smtClean="0">
                          <a:solidFill>
                            <a:schemeClr val="bg1"/>
                          </a:solidFill>
                          <a:latin typeface="Arial" panose="020B0604020202020204" pitchFamily="34" charset="0"/>
                          <a:cs typeface="Arial" panose="020B0604020202020204" pitchFamily="34" charset="0"/>
                        </a:rPr>
                        <a:t>Giant Eagle </a:t>
                      </a:r>
                      <a:endParaRPr lang="en-US" sz="1200" dirty="0">
                        <a:solidFill>
                          <a:schemeClr val="bg1"/>
                        </a:solidFill>
                        <a:latin typeface="Arial" panose="020B0604020202020204" pitchFamily="34" charset="0"/>
                        <a:cs typeface="Arial" panose="020B0604020202020204" pitchFamily="34" charset="0"/>
                      </a:endParaRPr>
                    </a:p>
                  </a:txBody>
                  <a:tcPr marL="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Arial" panose="020B0604020202020204" pitchFamily="34" charset="0"/>
                        <a:buChar char="•"/>
                      </a:pPr>
                      <a:r>
                        <a:rPr lang="en-US" sz="1200" dirty="0" smtClean="0">
                          <a:solidFill>
                            <a:schemeClr val="bg1"/>
                          </a:solidFill>
                          <a:latin typeface="Arial" panose="020B0604020202020204" pitchFamily="34" charset="0"/>
                          <a:cs typeface="Arial" panose="020B0604020202020204" pitchFamily="34" charset="0"/>
                        </a:rPr>
                        <a:t>Osco Drug &amp; Pharmacy </a:t>
                      </a:r>
                      <a:endParaRPr lang="en-US" sz="1200" dirty="0">
                        <a:solidFill>
                          <a:schemeClr val="bg1"/>
                        </a:solidFill>
                        <a:latin typeface="Arial" panose="020B0604020202020204" pitchFamily="34" charset="0"/>
                        <a:cs typeface="Arial" panose="020B0604020202020204" pitchFamily="34" charset="0"/>
                      </a:endParaRPr>
                    </a:p>
                  </a:txBody>
                  <a:tcPr marL="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Arial" panose="020B0604020202020204" pitchFamily="34" charset="0"/>
                        <a:buChar char="•"/>
                      </a:pPr>
                      <a:r>
                        <a:rPr lang="en-US" sz="1200" dirty="0" smtClean="0">
                          <a:solidFill>
                            <a:schemeClr val="bg1"/>
                          </a:solidFill>
                          <a:latin typeface="Arial" panose="020B0604020202020204" pitchFamily="34" charset="0"/>
                          <a:cs typeface="Arial" panose="020B0604020202020204" pitchFamily="34" charset="0"/>
                        </a:rPr>
                        <a:t>Stop and Shop Pharmacy </a:t>
                      </a:r>
                      <a:endParaRPr lang="en-US" sz="1200" dirty="0">
                        <a:solidFill>
                          <a:schemeClr val="bg1"/>
                        </a:solidFill>
                        <a:latin typeface="Arial" panose="020B0604020202020204" pitchFamily="34" charset="0"/>
                        <a:cs typeface="Arial" panose="020B0604020202020204" pitchFamily="34" charset="0"/>
                      </a:endParaRPr>
                    </a:p>
                  </a:txBody>
                  <a:tcPr marL="0" marT="0" marB="0">
                    <a:lnL w="12700" cap="flat" cmpd="sng" algn="ctr">
                      <a:noFill/>
                      <a:prstDash val="solid"/>
                      <a:round/>
                      <a:headEnd type="none" w="med" len="med"/>
                      <a:tailEnd type="none" w="med" len="med"/>
                    </a:lnL>
                    <a:lnR w="12700" cmpd="sng">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93421">
                <a:tc>
                  <a:txBody>
                    <a:bodyPr/>
                    <a:lstStyle/>
                    <a:p>
                      <a:pPr marL="171450" indent="-171450">
                        <a:buFont typeface="Arial" panose="020B0604020202020204" pitchFamily="34" charset="0"/>
                        <a:buChar char="•"/>
                      </a:pPr>
                      <a:r>
                        <a:rPr lang="en-US" sz="1200" dirty="0" smtClean="0">
                          <a:solidFill>
                            <a:schemeClr val="bg1"/>
                          </a:solidFill>
                          <a:latin typeface="Arial" panose="020B0604020202020204" pitchFamily="34" charset="0"/>
                          <a:cs typeface="Arial" panose="020B0604020202020204" pitchFamily="34" charset="0"/>
                        </a:rPr>
                        <a:t>Big Y Food Stores </a:t>
                      </a:r>
                      <a:endParaRPr lang="en-US" sz="1200" dirty="0">
                        <a:solidFill>
                          <a:schemeClr val="bg1"/>
                        </a:solidFill>
                        <a:latin typeface="Arial" panose="020B0604020202020204" pitchFamily="34" charset="0"/>
                        <a:cs typeface="Arial" panose="020B0604020202020204" pitchFamily="34" charset="0"/>
                      </a:endParaRPr>
                    </a:p>
                  </a:txBody>
                  <a:tcPr marL="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Arial" panose="020B0604020202020204" pitchFamily="34" charset="0"/>
                        <a:buChar char="•"/>
                      </a:pPr>
                      <a:r>
                        <a:rPr lang="en-US" sz="1200" dirty="0" smtClean="0">
                          <a:solidFill>
                            <a:schemeClr val="bg1"/>
                          </a:solidFill>
                          <a:latin typeface="Arial" panose="020B0604020202020204" pitchFamily="34" charset="0"/>
                          <a:cs typeface="Arial" panose="020B0604020202020204" pitchFamily="34" charset="0"/>
                        </a:rPr>
                        <a:t>Hannaford Food &amp;</a:t>
                      </a:r>
                      <a:r>
                        <a:rPr lang="en-US" sz="1200" baseline="0" dirty="0" smtClean="0">
                          <a:solidFill>
                            <a:schemeClr val="bg1"/>
                          </a:solidFill>
                          <a:latin typeface="Arial" panose="020B0604020202020204" pitchFamily="34" charset="0"/>
                          <a:cs typeface="Arial" panose="020B0604020202020204" pitchFamily="34" charset="0"/>
                        </a:rPr>
                        <a:t> Drug</a:t>
                      </a:r>
                      <a:endParaRPr lang="en-US" sz="1200" dirty="0">
                        <a:solidFill>
                          <a:schemeClr val="bg1"/>
                        </a:solidFill>
                        <a:latin typeface="Arial" panose="020B0604020202020204" pitchFamily="34" charset="0"/>
                        <a:cs typeface="Arial" panose="020B0604020202020204" pitchFamily="34" charset="0"/>
                      </a:endParaRPr>
                    </a:p>
                  </a:txBody>
                  <a:tcPr marL="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Arial" panose="020B0604020202020204" pitchFamily="34" charset="0"/>
                        <a:buChar char="•"/>
                      </a:pPr>
                      <a:r>
                        <a:rPr lang="en-US" sz="1200" dirty="0" smtClean="0">
                          <a:solidFill>
                            <a:schemeClr val="bg1"/>
                          </a:solidFill>
                          <a:latin typeface="Arial" panose="020B0604020202020204" pitchFamily="34" charset="0"/>
                          <a:cs typeface="Arial" panose="020B0604020202020204" pitchFamily="34" charset="0"/>
                        </a:rPr>
                        <a:t>Pharmacy Express</a:t>
                      </a:r>
                      <a:endParaRPr lang="en-US" sz="1200" dirty="0">
                        <a:solidFill>
                          <a:schemeClr val="bg1"/>
                        </a:solidFill>
                        <a:latin typeface="Arial" panose="020B0604020202020204" pitchFamily="34" charset="0"/>
                        <a:cs typeface="Arial" panose="020B0604020202020204" pitchFamily="34" charset="0"/>
                      </a:endParaRPr>
                    </a:p>
                  </a:txBody>
                  <a:tcPr marL="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Arial" panose="020B0604020202020204" pitchFamily="34" charset="0"/>
                        <a:buChar char="•"/>
                      </a:pPr>
                      <a:r>
                        <a:rPr lang="en-US" sz="1200" dirty="0" smtClean="0">
                          <a:solidFill>
                            <a:schemeClr val="bg1"/>
                          </a:solidFill>
                          <a:latin typeface="Arial" panose="020B0604020202020204" pitchFamily="34" charset="0"/>
                          <a:cs typeface="Arial" panose="020B0604020202020204" pitchFamily="34" charset="0"/>
                        </a:rPr>
                        <a:t>TOPs</a:t>
                      </a:r>
                      <a:r>
                        <a:rPr lang="en-US" sz="1200" baseline="0" dirty="0" smtClean="0">
                          <a:solidFill>
                            <a:schemeClr val="bg1"/>
                          </a:solidFill>
                          <a:latin typeface="Arial" panose="020B0604020202020204" pitchFamily="34" charset="0"/>
                          <a:cs typeface="Arial" panose="020B0604020202020204" pitchFamily="34" charset="0"/>
                        </a:rPr>
                        <a:t> Markets </a:t>
                      </a:r>
                      <a:endParaRPr lang="en-US" sz="1200" dirty="0">
                        <a:solidFill>
                          <a:schemeClr val="bg1"/>
                        </a:solidFill>
                        <a:latin typeface="Arial" panose="020B0604020202020204" pitchFamily="34" charset="0"/>
                        <a:cs typeface="Arial" panose="020B0604020202020204" pitchFamily="34" charset="0"/>
                      </a:endParaRPr>
                    </a:p>
                  </a:txBody>
                  <a:tcPr marL="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93421">
                <a:tc>
                  <a:txBody>
                    <a:bodyPr/>
                    <a:lstStyle/>
                    <a:p>
                      <a:pPr marL="171450" indent="-171450">
                        <a:buFont typeface="Arial" panose="020B0604020202020204" pitchFamily="34" charset="0"/>
                        <a:buChar char="•"/>
                      </a:pPr>
                      <a:r>
                        <a:rPr lang="en-US" sz="1200" dirty="0" smtClean="0">
                          <a:solidFill>
                            <a:schemeClr val="bg1"/>
                          </a:solidFill>
                          <a:latin typeface="Arial" panose="020B0604020202020204" pitchFamily="34" charset="0"/>
                          <a:cs typeface="Arial" panose="020B0604020202020204" pitchFamily="34" charset="0"/>
                        </a:rPr>
                        <a:t>Costco Pharmacy </a:t>
                      </a:r>
                      <a:endParaRPr lang="en-US" sz="1200" dirty="0">
                        <a:solidFill>
                          <a:schemeClr val="bg1"/>
                        </a:solidFill>
                        <a:latin typeface="Arial" panose="020B0604020202020204" pitchFamily="34" charset="0"/>
                        <a:cs typeface="Arial" panose="020B0604020202020204" pitchFamily="34" charset="0"/>
                      </a:endParaRPr>
                    </a:p>
                  </a:txBody>
                  <a:tcPr marL="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Arial" panose="020B0604020202020204" pitchFamily="34" charset="0"/>
                        <a:buChar char="•"/>
                      </a:pPr>
                      <a:r>
                        <a:rPr lang="en-US" sz="1200" dirty="0" smtClean="0">
                          <a:solidFill>
                            <a:schemeClr val="bg1"/>
                          </a:solidFill>
                          <a:latin typeface="Arial" panose="020B0604020202020204" pitchFamily="34" charset="0"/>
                          <a:cs typeface="Arial" panose="020B0604020202020204" pitchFamily="34" charset="0"/>
                        </a:rPr>
                        <a:t>Hen</a:t>
                      </a:r>
                      <a:r>
                        <a:rPr lang="en-US" sz="1200" baseline="0" dirty="0" smtClean="0">
                          <a:solidFill>
                            <a:schemeClr val="bg1"/>
                          </a:solidFill>
                          <a:latin typeface="Arial" panose="020B0604020202020204" pitchFamily="34" charset="0"/>
                          <a:cs typeface="Arial" panose="020B0604020202020204" pitchFamily="34" charset="0"/>
                        </a:rPr>
                        <a:t> House </a:t>
                      </a:r>
                      <a:endParaRPr lang="en-US" sz="1200" dirty="0">
                        <a:solidFill>
                          <a:schemeClr val="bg1"/>
                        </a:solidFill>
                        <a:latin typeface="Arial" panose="020B0604020202020204" pitchFamily="34" charset="0"/>
                        <a:cs typeface="Arial" panose="020B0604020202020204" pitchFamily="34" charset="0"/>
                      </a:endParaRPr>
                    </a:p>
                  </a:txBody>
                  <a:tcPr marL="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Arial" panose="020B0604020202020204" pitchFamily="34" charset="0"/>
                        <a:buChar char="•"/>
                      </a:pPr>
                      <a:r>
                        <a:rPr lang="en-US" sz="1200" dirty="0" smtClean="0">
                          <a:solidFill>
                            <a:schemeClr val="bg1"/>
                          </a:solidFill>
                          <a:latin typeface="Arial" panose="020B0604020202020204" pitchFamily="34" charset="0"/>
                          <a:cs typeface="Arial" panose="020B0604020202020204" pitchFamily="34" charset="0"/>
                        </a:rPr>
                        <a:t>Price Chop Pharmacy </a:t>
                      </a:r>
                      <a:endParaRPr lang="en-US" sz="1200" dirty="0">
                        <a:solidFill>
                          <a:schemeClr val="bg1"/>
                        </a:solidFill>
                        <a:latin typeface="Arial" panose="020B0604020202020204" pitchFamily="34" charset="0"/>
                        <a:cs typeface="Arial" panose="020B0604020202020204" pitchFamily="34" charset="0"/>
                      </a:endParaRPr>
                    </a:p>
                  </a:txBody>
                  <a:tcPr marL="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Arial" panose="020B0604020202020204" pitchFamily="34" charset="0"/>
                        <a:buChar char="•"/>
                      </a:pPr>
                      <a:r>
                        <a:rPr lang="en-US" sz="1200" dirty="0" smtClean="0">
                          <a:solidFill>
                            <a:schemeClr val="bg1"/>
                          </a:solidFill>
                          <a:latin typeface="Arial" panose="020B0604020202020204" pitchFamily="34" charset="0"/>
                          <a:cs typeface="Arial" panose="020B0604020202020204" pitchFamily="34" charset="0"/>
                        </a:rPr>
                        <a:t>United</a:t>
                      </a:r>
                      <a:r>
                        <a:rPr lang="en-US" sz="1200" baseline="0" dirty="0" smtClean="0">
                          <a:solidFill>
                            <a:schemeClr val="bg1"/>
                          </a:solidFill>
                          <a:latin typeface="Arial" panose="020B0604020202020204" pitchFamily="34" charset="0"/>
                          <a:cs typeface="Arial" panose="020B0604020202020204" pitchFamily="34" charset="0"/>
                        </a:rPr>
                        <a:t> Supermarkets</a:t>
                      </a:r>
                      <a:endParaRPr lang="en-US" sz="1200" dirty="0">
                        <a:solidFill>
                          <a:schemeClr val="bg1"/>
                        </a:solidFill>
                        <a:latin typeface="Arial" panose="020B0604020202020204" pitchFamily="34" charset="0"/>
                        <a:cs typeface="Arial" panose="020B0604020202020204" pitchFamily="34" charset="0"/>
                      </a:endParaRPr>
                    </a:p>
                  </a:txBody>
                  <a:tcPr marL="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93421">
                <a:tc>
                  <a:txBody>
                    <a:bodyPr/>
                    <a:lstStyle/>
                    <a:p>
                      <a:pPr marL="171450" indent="-171450">
                        <a:buFont typeface="Arial" panose="020B0604020202020204" pitchFamily="34" charset="0"/>
                        <a:buChar char="•"/>
                      </a:pPr>
                      <a:r>
                        <a:rPr lang="en-US" sz="1200" dirty="0" smtClean="0">
                          <a:solidFill>
                            <a:schemeClr val="bg1"/>
                          </a:solidFill>
                          <a:latin typeface="Arial" panose="020B0604020202020204" pitchFamily="34" charset="0"/>
                          <a:cs typeface="Arial" panose="020B0604020202020204" pitchFamily="34" charset="0"/>
                        </a:rPr>
                        <a:t>CVS</a:t>
                      </a:r>
                      <a:r>
                        <a:rPr lang="en-US" sz="1200" baseline="0" dirty="0" smtClean="0">
                          <a:solidFill>
                            <a:schemeClr val="bg1"/>
                          </a:solidFill>
                          <a:latin typeface="Arial" panose="020B0604020202020204" pitchFamily="34" charset="0"/>
                          <a:cs typeface="Arial" panose="020B0604020202020204" pitchFamily="34" charset="0"/>
                        </a:rPr>
                        <a:t> Pharmacy </a:t>
                      </a:r>
                      <a:endParaRPr lang="en-US" sz="1200" dirty="0">
                        <a:solidFill>
                          <a:schemeClr val="bg1"/>
                        </a:solidFill>
                        <a:latin typeface="Arial" panose="020B0604020202020204" pitchFamily="34" charset="0"/>
                        <a:cs typeface="Arial" panose="020B0604020202020204" pitchFamily="34" charset="0"/>
                      </a:endParaRPr>
                    </a:p>
                  </a:txBody>
                  <a:tcPr marL="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Arial" panose="020B0604020202020204" pitchFamily="34" charset="0"/>
                        <a:buChar char="•"/>
                      </a:pPr>
                      <a:r>
                        <a:rPr lang="en-US" sz="1200" dirty="0" smtClean="0">
                          <a:solidFill>
                            <a:schemeClr val="bg1"/>
                          </a:solidFill>
                          <a:latin typeface="Arial" panose="020B0604020202020204" pitchFamily="34" charset="0"/>
                          <a:cs typeface="Arial" panose="020B0604020202020204" pitchFamily="34" charset="0"/>
                        </a:rPr>
                        <a:t>Kroger</a:t>
                      </a:r>
                      <a:endParaRPr lang="en-US" sz="1200" dirty="0">
                        <a:solidFill>
                          <a:schemeClr val="bg1"/>
                        </a:solidFill>
                        <a:latin typeface="Arial" panose="020B0604020202020204" pitchFamily="34" charset="0"/>
                        <a:cs typeface="Arial" panose="020B0604020202020204" pitchFamily="34" charset="0"/>
                      </a:endParaRPr>
                    </a:p>
                  </a:txBody>
                  <a:tcPr marL="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Arial" panose="020B0604020202020204" pitchFamily="34" charset="0"/>
                        <a:buChar char="•"/>
                      </a:pPr>
                      <a:r>
                        <a:rPr lang="en-US" sz="1200" dirty="0" smtClean="0">
                          <a:solidFill>
                            <a:schemeClr val="bg1"/>
                          </a:solidFill>
                          <a:latin typeface="Arial" panose="020B0604020202020204" pitchFamily="34" charset="0"/>
                          <a:cs typeface="Arial" panose="020B0604020202020204" pitchFamily="34" charset="0"/>
                        </a:rPr>
                        <a:t>Publix</a:t>
                      </a:r>
                      <a:endParaRPr lang="en-US" sz="1200" dirty="0">
                        <a:solidFill>
                          <a:schemeClr val="bg1"/>
                        </a:solidFill>
                        <a:latin typeface="Arial" panose="020B0604020202020204" pitchFamily="34" charset="0"/>
                        <a:cs typeface="Arial" panose="020B0604020202020204" pitchFamily="34" charset="0"/>
                      </a:endParaRPr>
                    </a:p>
                  </a:txBody>
                  <a:tcPr marL="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Arial" panose="020B0604020202020204" pitchFamily="34" charset="0"/>
                        <a:buChar char="•"/>
                      </a:pPr>
                      <a:r>
                        <a:rPr lang="en-US" sz="1200" dirty="0" smtClean="0">
                          <a:solidFill>
                            <a:schemeClr val="bg1"/>
                          </a:solidFill>
                          <a:latin typeface="Arial" panose="020B0604020202020204" pitchFamily="34" charset="0"/>
                          <a:cs typeface="Arial" panose="020B0604020202020204" pitchFamily="34" charset="0"/>
                        </a:rPr>
                        <a:t>Walgreens</a:t>
                      </a:r>
                      <a:r>
                        <a:rPr lang="en-US" sz="1200" baseline="0" dirty="0" smtClean="0">
                          <a:solidFill>
                            <a:schemeClr val="bg1"/>
                          </a:solidFill>
                          <a:latin typeface="Arial" panose="020B0604020202020204" pitchFamily="34" charset="0"/>
                          <a:cs typeface="Arial" panose="020B0604020202020204" pitchFamily="34" charset="0"/>
                        </a:rPr>
                        <a:t> </a:t>
                      </a:r>
                      <a:endParaRPr lang="en-US" sz="1200" dirty="0">
                        <a:solidFill>
                          <a:schemeClr val="bg1"/>
                        </a:solidFill>
                        <a:latin typeface="Arial" panose="020B0604020202020204" pitchFamily="34" charset="0"/>
                        <a:cs typeface="Arial" panose="020B0604020202020204" pitchFamily="34" charset="0"/>
                      </a:endParaRPr>
                    </a:p>
                  </a:txBody>
                  <a:tcPr marL="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93421">
                <a:tc>
                  <a:txBody>
                    <a:bodyPr/>
                    <a:lstStyle/>
                    <a:p>
                      <a:pPr marL="171450" indent="-171450">
                        <a:buFont typeface="Arial" panose="020B0604020202020204" pitchFamily="34" charset="0"/>
                        <a:buChar char="•"/>
                      </a:pPr>
                      <a:r>
                        <a:rPr lang="en-US" sz="1200" dirty="0" smtClean="0">
                          <a:solidFill>
                            <a:schemeClr val="bg1"/>
                          </a:solidFill>
                          <a:latin typeface="Arial" panose="020B0604020202020204" pitchFamily="34" charset="0"/>
                          <a:cs typeface="Arial" panose="020B0604020202020204" pitchFamily="34" charset="0"/>
                        </a:rPr>
                        <a:t>Drug Warehouse</a:t>
                      </a:r>
                      <a:endParaRPr lang="en-US" sz="1200" dirty="0">
                        <a:solidFill>
                          <a:schemeClr val="bg1"/>
                        </a:solidFill>
                        <a:latin typeface="Arial" panose="020B0604020202020204" pitchFamily="34" charset="0"/>
                        <a:cs typeface="Arial" panose="020B0604020202020204" pitchFamily="34" charset="0"/>
                      </a:endParaRPr>
                    </a:p>
                  </a:txBody>
                  <a:tcPr marL="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Arial" panose="020B0604020202020204" pitchFamily="34" charset="0"/>
                        <a:buChar char="•"/>
                      </a:pPr>
                      <a:r>
                        <a:rPr lang="en-US" sz="1200" dirty="0" smtClean="0">
                          <a:solidFill>
                            <a:schemeClr val="bg1"/>
                          </a:solidFill>
                          <a:latin typeface="Arial" panose="020B0604020202020204" pitchFamily="34" charset="0"/>
                          <a:cs typeface="Arial" panose="020B0604020202020204" pitchFamily="34" charset="0"/>
                        </a:rPr>
                        <a:t>Longs</a:t>
                      </a:r>
                      <a:endParaRPr lang="en-US" sz="1200" dirty="0">
                        <a:solidFill>
                          <a:schemeClr val="bg1"/>
                        </a:solidFill>
                        <a:latin typeface="Arial" panose="020B0604020202020204" pitchFamily="34" charset="0"/>
                        <a:cs typeface="Arial" panose="020B0604020202020204" pitchFamily="34" charset="0"/>
                      </a:endParaRPr>
                    </a:p>
                  </a:txBody>
                  <a:tcPr marL="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Arial" panose="020B0604020202020204" pitchFamily="34" charset="0"/>
                        <a:buChar char="•"/>
                      </a:pPr>
                      <a:r>
                        <a:rPr lang="en-US" sz="1200" dirty="0" smtClean="0">
                          <a:solidFill>
                            <a:schemeClr val="bg1"/>
                          </a:solidFill>
                          <a:latin typeface="Arial" panose="020B0604020202020204" pitchFamily="34" charset="0"/>
                          <a:cs typeface="Arial" panose="020B0604020202020204" pitchFamily="34" charset="0"/>
                        </a:rPr>
                        <a:t>Ralphs</a:t>
                      </a:r>
                      <a:r>
                        <a:rPr lang="en-US" sz="1200" baseline="0" dirty="0" smtClean="0">
                          <a:solidFill>
                            <a:schemeClr val="bg1"/>
                          </a:solidFill>
                          <a:latin typeface="Arial" panose="020B0604020202020204" pitchFamily="34" charset="0"/>
                          <a:cs typeface="Arial" panose="020B0604020202020204" pitchFamily="34" charset="0"/>
                        </a:rPr>
                        <a:t> </a:t>
                      </a:r>
                      <a:endParaRPr lang="en-US" sz="1200" dirty="0">
                        <a:solidFill>
                          <a:schemeClr val="bg1"/>
                        </a:solidFill>
                        <a:latin typeface="Arial" panose="020B0604020202020204" pitchFamily="34" charset="0"/>
                        <a:cs typeface="Arial" panose="020B0604020202020204" pitchFamily="34" charset="0"/>
                      </a:endParaRPr>
                    </a:p>
                  </a:txBody>
                  <a:tcPr marL="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Arial" panose="020B0604020202020204" pitchFamily="34" charset="0"/>
                        <a:buChar char="•"/>
                      </a:pPr>
                      <a:r>
                        <a:rPr lang="en-US" sz="1200" dirty="0" smtClean="0">
                          <a:solidFill>
                            <a:schemeClr val="bg1"/>
                          </a:solidFill>
                          <a:latin typeface="Arial" panose="020B0604020202020204" pitchFamily="34" charset="0"/>
                          <a:cs typeface="Arial" panose="020B0604020202020204" pitchFamily="34" charset="0"/>
                        </a:rPr>
                        <a:t>Wal-Mart</a:t>
                      </a:r>
                      <a:endParaRPr lang="en-US" sz="1200" dirty="0">
                        <a:solidFill>
                          <a:schemeClr val="bg1"/>
                        </a:solidFill>
                        <a:latin typeface="Arial" panose="020B0604020202020204" pitchFamily="34" charset="0"/>
                        <a:cs typeface="Arial" panose="020B0604020202020204" pitchFamily="34" charset="0"/>
                      </a:endParaRPr>
                    </a:p>
                  </a:txBody>
                  <a:tcPr marL="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93421">
                <a:tc>
                  <a:txBody>
                    <a:bodyPr/>
                    <a:lstStyle/>
                    <a:p>
                      <a:pPr marL="171450" indent="-171450">
                        <a:buFont typeface="Arial" panose="020B0604020202020204" pitchFamily="34" charset="0"/>
                        <a:buChar char="•"/>
                      </a:pPr>
                      <a:r>
                        <a:rPr lang="en-US" sz="1200" dirty="0" smtClean="0">
                          <a:solidFill>
                            <a:schemeClr val="bg1"/>
                          </a:solidFill>
                          <a:latin typeface="Arial" panose="020B0604020202020204" pitchFamily="34" charset="0"/>
                          <a:cs typeface="Arial" panose="020B0604020202020204" pitchFamily="34" charset="0"/>
                        </a:rPr>
                        <a:t>Duane Reade </a:t>
                      </a:r>
                      <a:endParaRPr lang="en-US" sz="1200" dirty="0">
                        <a:solidFill>
                          <a:schemeClr val="bg1"/>
                        </a:solidFill>
                        <a:latin typeface="Arial" panose="020B0604020202020204" pitchFamily="34" charset="0"/>
                        <a:cs typeface="Arial" panose="020B0604020202020204" pitchFamily="34" charset="0"/>
                      </a:endParaRPr>
                    </a:p>
                  </a:txBody>
                  <a:tcPr marL="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Arial" panose="020B0604020202020204" pitchFamily="34" charset="0"/>
                        <a:buChar char="•"/>
                      </a:pPr>
                      <a:r>
                        <a:rPr lang="en-US" sz="1200" dirty="0" err="1" smtClean="0">
                          <a:solidFill>
                            <a:schemeClr val="bg1"/>
                          </a:solidFill>
                          <a:latin typeface="Arial" panose="020B0604020202020204" pitchFamily="34" charset="0"/>
                          <a:cs typeface="Arial" panose="020B0604020202020204" pitchFamily="34" charset="0"/>
                        </a:rPr>
                        <a:t>Medx</a:t>
                      </a:r>
                      <a:endParaRPr lang="en-US" sz="1200" dirty="0">
                        <a:solidFill>
                          <a:schemeClr val="bg1"/>
                        </a:solidFill>
                        <a:latin typeface="Arial" panose="020B0604020202020204" pitchFamily="34" charset="0"/>
                        <a:cs typeface="Arial" panose="020B0604020202020204" pitchFamily="34" charset="0"/>
                      </a:endParaRPr>
                    </a:p>
                  </a:txBody>
                  <a:tcPr marL="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Arial" panose="020B0604020202020204" pitchFamily="34" charset="0"/>
                        <a:buChar char="•"/>
                      </a:pPr>
                      <a:r>
                        <a:rPr lang="en-US" sz="1200" dirty="0" smtClean="0">
                          <a:solidFill>
                            <a:schemeClr val="bg1"/>
                          </a:solidFill>
                          <a:latin typeface="Arial" panose="020B0604020202020204" pitchFamily="34" charset="0"/>
                          <a:cs typeface="Arial" panose="020B0604020202020204" pitchFamily="34" charset="0"/>
                        </a:rPr>
                        <a:t>Rite Aid </a:t>
                      </a:r>
                      <a:endParaRPr lang="en-US" sz="1200" dirty="0">
                        <a:solidFill>
                          <a:schemeClr val="bg1"/>
                        </a:solidFill>
                        <a:latin typeface="Arial" panose="020B0604020202020204" pitchFamily="34" charset="0"/>
                        <a:cs typeface="Arial" panose="020B0604020202020204" pitchFamily="34" charset="0"/>
                      </a:endParaRPr>
                    </a:p>
                  </a:txBody>
                  <a:tcPr marL="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Arial" panose="020B0604020202020204" pitchFamily="34" charset="0"/>
                        <a:buChar char="•"/>
                      </a:pPr>
                      <a:r>
                        <a:rPr lang="en-US" sz="1200" dirty="0" smtClean="0">
                          <a:solidFill>
                            <a:schemeClr val="bg1"/>
                          </a:solidFill>
                          <a:latin typeface="Arial" panose="020B0604020202020204" pitchFamily="34" charset="0"/>
                          <a:cs typeface="Arial" panose="020B0604020202020204" pitchFamily="34" charset="0"/>
                        </a:rPr>
                        <a:t>Wegmans</a:t>
                      </a:r>
                      <a:endParaRPr lang="en-US" sz="1200" dirty="0">
                        <a:solidFill>
                          <a:schemeClr val="bg1"/>
                        </a:solidFill>
                        <a:latin typeface="Arial" panose="020B0604020202020204" pitchFamily="34" charset="0"/>
                        <a:cs typeface="Arial" panose="020B0604020202020204" pitchFamily="34" charset="0"/>
                      </a:endParaRPr>
                    </a:p>
                  </a:txBody>
                  <a:tcPr marL="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93421">
                <a:tc>
                  <a:txBody>
                    <a:bodyPr/>
                    <a:lstStyle/>
                    <a:p>
                      <a:pPr marL="171450" indent="-171450">
                        <a:buFont typeface="Arial" panose="020B0604020202020204" pitchFamily="34" charset="0"/>
                        <a:buChar char="•"/>
                      </a:pPr>
                      <a:r>
                        <a:rPr lang="en-US" sz="1200" dirty="0" smtClean="0">
                          <a:solidFill>
                            <a:schemeClr val="bg1"/>
                          </a:solidFill>
                          <a:latin typeface="Arial" panose="020B0604020202020204" pitchFamily="34" charset="0"/>
                          <a:cs typeface="Arial" panose="020B0604020202020204" pitchFamily="34" charset="0"/>
                        </a:rPr>
                        <a:t>Farm Fresh </a:t>
                      </a:r>
                      <a:endParaRPr lang="en-US" sz="1200" dirty="0">
                        <a:solidFill>
                          <a:schemeClr val="bg1"/>
                        </a:solidFill>
                        <a:latin typeface="Arial" panose="020B0604020202020204" pitchFamily="34" charset="0"/>
                        <a:cs typeface="Arial" panose="020B0604020202020204" pitchFamily="34" charset="0"/>
                      </a:endParaRPr>
                    </a:p>
                  </a:txBody>
                  <a:tcPr marL="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Arial" panose="020B0604020202020204" pitchFamily="34" charset="0"/>
                        <a:buChar char="•"/>
                      </a:pPr>
                      <a:r>
                        <a:rPr lang="en-US" sz="1200" dirty="0" smtClean="0">
                          <a:solidFill>
                            <a:schemeClr val="bg1"/>
                          </a:solidFill>
                          <a:latin typeface="Arial" panose="020B0604020202020204" pitchFamily="34" charset="0"/>
                          <a:cs typeface="Arial" panose="020B0604020202020204" pitchFamily="34" charset="0"/>
                        </a:rPr>
                        <a:t>Metro</a:t>
                      </a:r>
                      <a:r>
                        <a:rPr lang="en-US" sz="1200" baseline="0" dirty="0" smtClean="0">
                          <a:solidFill>
                            <a:schemeClr val="bg1"/>
                          </a:solidFill>
                          <a:latin typeface="Arial" panose="020B0604020202020204" pitchFamily="34" charset="0"/>
                          <a:cs typeface="Arial" panose="020B0604020202020204" pitchFamily="34" charset="0"/>
                        </a:rPr>
                        <a:t> Market Pharmacy </a:t>
                      </a:r>
                      <a:endParaRPr lang="en-US" sz="1200" dirty="0">
                        <a:solidFill>
                          <a:schemeClr val="bg1"/>
                        </a:solidFill>
                        <a:latin typeface="Arial" panose="020B0604020202020204" pitchFamily="34" charset="0"/>
                        <a:cs typeface="Arial" panose="020B0604020202020204" pitchFamily="34" charset="0"/>
                      </a:endParaRPr>
                    </a:p>
                  </a:txBody>
                  <a:tcPr marL="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Arial" panose="020B0604020202020204" pitchFamily="34" charset="0"/>
                        <a:buChar char="•"/>
                      </a:pPr>
                      <a:r>
                        <a:rPr lang="en-US" sz="1200" dirty="0" smtClean="0">
                          <a:solidFill>
                            <a:schemeClr val="bg1"/>
                          </a:solidFill>
                          <a:latin typeface="Arial" panose="020B0604020202020204" pitchFamily="34" charset="0"/>
                          <a:cs typeface="Arial" panose="020B0604020202020204" pitchFamily="34" charset="0"/>
                        </a:rPr>
                        <a:t>Roundy’s Supermarket </a:t>
                      </a:r>
                    </a:p>
                  </a:txBody>
                  <a:tcPr marL="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Arial" panose="020B0604020202020204" pitchFamily="34" charset="0"/>
                        <a:buChar char="•"/>
                      </a:pPr>
                      <a:r>
                        <a:rPr lang="en-US" sz="1200" dirty="0" smtClean="0">
                          <a:solidFill>
                            <a:schemeClr val="bg1"/>
                          </a:solidFill>
                          <a:latin typeface="Arial" panose="020B0604020202020204" pitchFamily="34" charset="0"/>
                          <a:cs typeface="Arial" panose="020B0604020202020204" pitchFamily="34" charset="0"/>
                        </a:rPr>
                        <a:t>Winn-Dixie</a:t>
                      </a:r>
                      <a:endParaRPr lang="en-US" sz="1200" dirty="0">
                        <a:solidFill>
                          <a:schemeClr val="bg1"/>
                        </a:solidFill>
                        <a:latin typeface="Arial" panose="020B0604020202020204" pitchFamily="34" charset="0"/>
                        <a:cs typeface="Arial" panose="020B0604020202020204" pitchFamily="34" charset="0"/>
                      </a:endParaRPr>
                    </a:p>
                  </a:txBody>
                  <a:tcPr marL="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
        <p:nvSpPr>
          <p:cNvPr id="13" name="TextBox 12"/>
          <p:cNvSpPr txBox="1"/>
          <p:nvPr/>
        </p:nvSpPr>
        <p:spPr>
          <a:xfrm>
            <a:off x="434150" y="4984312"/>
            <a:ext cx="5523948" cy="123111"/>
          </a:xfrm>
          <a:prstGeom prst="rect">
            <a:avLst/>
          </a:prstGeom>
          <a:noFill/>
        </p:spPr>
        <p:txBody>
          <a:bodyPr wrap="none" lIns="0" tIns="0" rIns="0" bIns="0" rtlCol="0">
            <a:spAutoFit/>
          </a:bodyPr>
          <a:lstStyle/>
          <a:p>
            <a:r>
              <a:rPr lang="en-US" sz="800" dirty="0" smtClean="0">
                <a:solidFill>
                  <a:schemeClr val="tx1">
                    <a:lumMod val="50000"/>
                    <a:lumOff val="50000"/>
                  </a:schemeClr>
                </a:solidFill>
                <a:latin typeface="Arial Narrow" panose="020B0606020202030204" pitchFamily="34" charset="0"/>
              </a:rPr>
              <a:t>Confidential, unpublished property of Cigna. Do not duplicate or distribute. Use and distribution limited solely to authorized personnel. © 2019 Cigna.</a:t>
            </a:r>
            <a:endParaRPr lang="en-US" sz="800" dirty="0">
              <a:solidFill>
                <a:schemeClr val="tx1">
                  <a:lumMod val="50000"/>
                  <a:lumOff val="50000"/>
                </a:schemeClr>
              </a:solidFill>
              <a:latin typeface="Arial Narrow" panose="020B0606020202030204" pitchFamily="34" charset="0"/>
            </a:endParaRPr>
          </a:p>
        </p:txBody>
      </p:sp>
    </p:spTree>
    <p:extLst>
      <p:ext uri="{BB962C8B-B14F-4D97-AF65-F5344CB8AC3E}">
        <p14:creationId xmlns:p14="http://schemas.microsoft.com/office/powerpoint/2010/main" val="22761278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160049463web.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73479"/>
            <a:ext cx="9166226" cy="4198008"/>
          </a:xfrm>
          <a:prstGeom prst="rect">
            <a:avLst/>
          </a:prstGeom>
        </p:spPr>
      </p:pic>
      <p:sp>
        <p:nvSpPr>
          <p:cNvPr id="8" name="Rectangle 7"/>
          <p:cNvSpPr/>
          <p:nvPr/>
        </p:nvSpPr>
        <p:spPr bwMode="auto">
          <a:xfrm rot="5400000">
            <a:off x="4053880" y="-757039"/>
            <a:ext cx="1053703" cy="9170988"/>
          </a:xfrm>
          <a:prstGeom prst="rect">
            <a:avLst/>
          </a:prstGeom>
          <a:solidFill>
            <a:srgbClr val="002850"/>
          </a:solidFill>
          <a:ln w="349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00"/>
              </a:solidFill>
              <a:ea typeface="ＭＳ Ｐゴシック" pitchFamily="34" charset="-128"/>
            </a:endParaRPr>
          </a:p>
        </p:txBody>
      </p:sp>
      <p:sp>
        <p:nvSpPr>
          <p:cNvPr id="9" name="Subtitle 6"/>
          <p:cNvSpPr txBox="1">
            <a:spLocks/>
          </p:cNvSpPr>
          <p:nvPr/>
        </p:nvSpPr>
        <p:spPr bwMode="auto">
          <a:xfrm>
            <a:off x="457200" y="3301603"/>
            <a:ext cx="7696200" cy="1053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defTabSz="457200" rtl="0" eaLnBrk="1" fontAlgn="base" hangingPunct="1">
              <a:lnSpc>
                <a:spcPts val="2200"/>
              </a:lnSpc>
              <a:spcBef>
                <a:spcPct val="20000"/>
              </a:spcBef>
              <a:spcAft>
                <a:spcPct val="0"/>
              </a:spcAft>
              <a:buClr>
                <a:schemeClr val="tx1"/>
              </a:buClr>
              <a:buFont typeface="Arial" charset="0"/>
              <a:buNone/>
              <a:defRPr sz="2000" b="0" kern="1200">
                <a:solidFill>
                  <a:schemeClr val="bg1"/>
                </a:solidFill>
                <a:latin typeface="Arial" charset="0"/>
                <a:ea typeface="MS PGothic" pitchFamily="34" charset="-128"/>
                <a:cs typeface="Arial"/>
              </a:defRPr>
            </a:lvl1pPr>
            <a:lvl2pPr marL="454025" indent="-223838" algn="l" defTabSz="457200" rtl="0" eaLnBrk="1" fontAlgn="base" hangingPunct="1">
              <a:spcBef>
                <a:spcPct val="20000"/>
              </a:spcBef>
              <a:spcAft>
                <a:spcPct val="0"/>
              </a:spcAft>
              <a:buClr>
                <a:schemeClr val="tx1"/>
              </a:buClr>
              <a:buFont typeface="Arial" charset="0"/>
              <a:buChar char="–"/>
              <a:defRPr sz="1600" kern="1200">
                <a:solidFill>
                  <a:schemeClr val="tx1"/>
                </a:solidFill>
                <a:latin typeface="Arial"/>
                <a:ea typeface="MS PGothic" pitchFamily="34" charset="-128"/>
                <a:cs typeface="Arial"/>
              </a:defRPr>
            </a:lvl2pPr>
            <a:lvl3pPr marL="684213" indent="-230188" algn="l" defTabSz="457200" rtl="0" eaLnBrk="1" fontAlgn="base" hangingPunct="1">
              <a:spcBef>
                <a:spcPct val="20000"/>
              </a:spcBef>
              <a:spcAft>
                <a:spcPct val="0"/>
              </a:spcAft>
              <a:buClr>
                <a:schemeClr val="tx1"/>
              </a:buClr>
              <a:buFont typeface="Arial" charset="0"/>
              <a:buChar char="–"/>
              <a:defRPr sz="1600" kern="1200">
                <a:solidFill>
                  <a:schemeClr val="tx1"/>
                </a:solidFill>
                <a:latin typeface="Arial"/>
                <a:ea typeface="MS PGothic" pitchFamily="34" charset="-128"/>
                <a:cs typeface="Arial"/>
              </a:defRPr>
            </a:lvl3pPr>
            <a:lvl4pPr marL="915988" indent="-231775" algn="l" defTabSz="457200" rtl="0" eaLnBrk="1" fontAlgn="base" hangingPunct="1">
              <a:spcBef>
                <a:spcPct val="20000"/>
              </a:spcBef>
              <a:spcAft>
                <a:spcPct val="0"/>
              </a:spcAft>
              <a:buClr>
                <a:schemeClr val="tx1"/>
              </a:buClr>
              <a:buFont typeface="Arial" charset="0"/>
              <a:buChar char="–"/>
              <a:defRPr sz="1600" kern="1200">
                <a:solidFill>
                  <a:schemeClr val="tx1"/>
                </a:solidFill>
                <a:latin typeface="Arial"/>
                <a:ea typeface="MS PGothic" pitchFamily="34" charset="-128"/>
                <a:cs typeface="Arial"/>
              </a:defRPr>
            </a:lvl4pPr>
            <a:lvl5pPr marL="1146175" indent="-230188" algn="l" defTabSz="457200" rtl="0" eaLnBrk="1" fontAlgn="base" hangingPunct="1">
              <a:spcBef>
                <a:spcPct val="20000"/>
              </a:spcBef>
              <a:spcAft>
                <a:spcPct val="0"/>
              </a:spcAft>
              <a:buClr>
                <a:schemeClr val="tx1"/>
              </a:buClr>
              <a:buFont typeface="Arial" charset="0"/>
              <a:buChar char="–"/>
              <a:defRPr sz="1600"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b="1" dirty="0" smtClean="0"/>
              <a:t>Additional Tools and Resources </a:t>
            </a:r>
            <a:endParaRPr lang="en-US" sz="2800" b="1" dirty="0"/>
          </a:p>
        </p:txBody>
      </p:sp>
      <p:sp>
        <p:nvSpPr>
          <p:cNvPr id="10" name="TextBox 9"/>
          <p:cNvSpPr txBox="1"/>
          <p:nvPr/>
        </p:nvSpPr>
        <p:spPr>
          <a:xfrm>
            <a:off x="434150" y="4984312"/>
            <a:ext cx="5523948" cy="123111"/>
          </a:xfrm>
          <a:prstGeom prst="rect">
            <a:avLst/>
          </a:prstGeom>
          <a:noFill/>
        </p:spPr>
        <p:txBody>
          <a:bodyPr wrap="none" lIns="0" tIns="0" rIns="0" bIns="0" rtlCol="0">
            <a:spAutoFit/>
          </a:bodyPr>
          <a:lstStyle/>
          <a:p>
            <a:r>
              <a:rPr lang="en-US" sz="800" dirty="0" smtClean="0">
                <a:solidFill>
                  <a:schemeClr val="tx1">
                    <a:lumMod val="50000"/>
                    <a:lumOff val="50000"/>
                  </a:schemeClr>
                </a:solidFill>
                <a:latin typeface="Arial Narrow" panose="020B0606020202030204" pitchFamily="34" charset="0"/>
              </a:rPr>
              <a:t>Confidential, unpublished property of Cigna. Do not duplicate or distribute. Use and distribution limited solely to authorized personnel. © 2019 Cigna.</a:t>
            </a:r>
            <a:endParaRPr lang="en-US" sz="800" dirty="0">
              <a:solidFill>
                <a:schemeClr val="tx1">
                  <a:lumMod val="50000"/>
                  <a:lumOff val="50000"/>
                </a:schemeClr>
              </a:solidFill>
              <a:latin typeface="Arial Narrow" panose="020B0606020202030204" pitchFamily="34" charset="0"/>
            </a:endParaRPr>
          </a:p>
        </p:txBody>
      </p:sp>
    </p:spTree>
    <p:extLst>
      <p:ext uri="{BB962C8B-B14F-4D97-AF65-F5344CB8AC3E}">
        <p14:creationId xmlns:p14="http://schemas.microsoft.com/office/powerpoint/2010/main" val="30243819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842" y="886857"/>
            <a:ext cx="9143158" cy="3393044"/>
          </a:xfrm>
          <a:prstGeom prst="rect">
            <a:avLst/>
          </a:prstGeom>
          <a:solidFill>
            <a:srgbClr val="0065A6"/>
          </a:solidFill>
          <a:ln>
            <a:noFill/>
          </a:ln>
          <a:effectLst/>
        </p:spPr>
        <p:style>
          <a:lnRef idx="1">
            <a:schemeClr val="accent1"/>
          </a:lnRef>
          <a:fillRef idx="3">
            <a:schemeClr val="accent1"/>
          </a:fillRef>
          <a:effectRef idx="2">
            <a:schemeClr val="accent1"/>
          </a:effectRef>
          <a:fontRef idx="minor">
            <a:schemeClr val="lt1"/>
          </a:fontRef>
        </p:style>
        <p:txBody>
          <a:bodyPr lIns="548640" tIns="91440" rIns="182880" bIns="91440" rtlCol="0" anchor="ctr" anchorCtr="0"/>
          <a:lstStyle/>
          <a:p>
            <a:pPr>
              <a:spcBef>
                <a:spcPts val="0"/>
              </a:spcBef>
              <a:spcAft>
                <a:spcPts val="300"/>
              </a:spcAft>
              <a:buClrTx/>
            </a:pPr>
            <a:endParaRPr lang="en-US" sz="1200" dirty="0">
              <a:solidFill>
                <a:schemeClr val="bg1"/>
              </a:solidFill>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r>
              <a:rPr lang="en-US" sz="2400" dirty="0" smtClean="0"/>
              <a:t>myCigna.com Preventive Care</a:t>
            </a:r>
            <a:endParaRPr lang="en-US" sz="2400" dirty="0"/>
          </a:p>
        </p:txBody>
      </p:sp>
      <p:grpSp>
        <p:nvGrpSpPr>
          <p:cNvPr id="15" name="Group 14"/>
          <p:cNvGrpSpPr/>
          <p:nvPr/>
        </p:nvGrpSpPr>
        <p:grpSpPr>
          <a:xfrm>
            <a:off x="585217" y="983794"/>
            <a:ext cx="3810052" cy="3326843"/>
            <a:chOff x="434150" y="761117"/>
            <a:chExt cx="3261870" cy="3659800"/>
          </a:xfrm>
        </p:grpSpPr>
        <p:pic>
          <p:nvPicPr>
            <p:cNvPr id="6"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4317"/>
            <a:stretch/>
          </p:blipFill>
          <p:spPr bwMode="auto">
            <a:xfrm>
              <a:off x="434150" y="761117"/>
              <a:ext cx="3261870" cy="365980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cxnSp>
          <p:nvCxnSpPr>
            <p:cNvPr id="8" name="Straight Arrow Connector 7"/>
            <p:cNvCxnSpPr/>
            <p:nvPr/>
          </p:nvCxnSpPr>
          <p:spPr>
            <a:xfrm>
              <a:off x="737667" y="1105501"/>
              <a:ext cx="622407" cy="0"/>
            </a:xfrm>
            <a:prstGeom prst="straightConnector1">
              <a:avLst/>
            </a:prstGeom>
            <a:ln w="57150">
              <a:solidFill>
                <a:srgbClr val="E35205"/>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2034029" y="1506072"/>
              <a:ext cx="154320" cy="381920"/>
            </a:xfrm>
            <a:prstGeom prst="straightConnector1">
              <a:avLst/>
            </a:prstGeom>
            <a:ln w="57150">
              <a:solidFill>
                <a:srgbClr val="E35205"/>
              </a:solidFill>
              <a:tailEnd type="triangle"/>
            </a:ln>
          </p:spPr>
          <p:style>
            <a:lnRef idx="2">
              <a:schemeClr val="accent1"/>
            </a:lnRef>
            <a:fillRef idx="0">
              <a:schemeClr val="accent1"/>
            </a:fillRef>
            <a:effectRef idx="1">
              <a:schemeClr val="accent1"/>
            </a:effectRef>
            <a:fontRef idx="minor">
              <a:schemeClr val="tx1"/>
            </a:fontRef>
          </p:style>
        </p:cxnSp>
      </p:grpSp>
      <p:grpSp>
        <p:nvGrpSpPr>
          <p:cNvPr id="16" name="Group 15"/>
          <p:cNvGrpSpPr/>
          <p:nvPr/>
        </p:nvGrpSpPr>
        <p:grpSpPr>
          <a:xfrm>
            <a:off x="4761186" y="956013"/>
            <a:ext cx="4071918" cy="3186219"/>
            <a:chOff x="4761186" y="576943"/>
            <a:chExt cx="3689132" cy="3186219"/>
          </a:xfrm>
        </p:grpSpPr>
        <p:pic>
          <p:nvPicPr>
            <p:cNvPr id="7" name="Picture 2"/>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sharpenSoften amount="45000"/>
                      </a14:imgEffect>
                    </a14:imgLayer>
                  </a14:imgProps>
                </a:ext>
                <a:ext uri="{28A0092B-C50C-407E-A947-70E740481C1C}">
                  <a14:useLocalDpi xmlns:a14="http://schemas.microsoft.com/office/drawing/2010/main"/>
                </a:ext>
              </a:extLst>
            </a:blip>
            <a:srcRect/>
            <a:stretch/>
          </p:blipFill>
          <p:spPr bwMode="auto">
            <a:xfrm>
              <a:off x="4761186" y="576943"/>
              <a:ext cx="3689132" cy="3186219"/>
            </a:xfrm>
            <a:prstGeom prst="rect">
              <a:avLst/>
            </a:prstGeom>
            <a:noFill/>
            <a:ln w="9525">
              <a:solidFill>
                <a:srgbClr val="0065A6"/>
              </a:solidFill>
              <a:miter lim="800000"/>
              <a:headEnd/>
              <a:tailEnd/>
            </a:ln>
            <a:extLst>
              <a:ext uri="{909E8E84-426E-40DD-AFC4-6F175D3DCCD1}">
                <a14:hiddenFill xmlns:a14="http://schemas.microsoft.com/office/drawing/2010/main">
                  <a:solidFill>
                    <a:schemeClr val="accent1"/>
                  </a:solidFill>
                </a14:hiddenFill>
              </a:ext>
            </a:extLst>
          </p:spPr>
        </p:pic>
        <p:cxnSp>
          <p:nvCxnSpPr>
            <p:cNvPr id="13" name="Straight Arrow Connector 12"/>
            <p:cNvCxnSpPr/>
            <p:nvPr/>
          </p:nvCxnSpPr>
          <p:spPr>
            <a:xfrm flipH="1">
              <a:off x="5607424" y="576943"/>
              <a:ext cx="308642" cy="295435"/>
            </a:xfrm>
            <a:prstGeom prst="straightConnector1">
              <a:avLst/>
            </a:prstGeom>
            <a:ln w="57150">
              <a:solidFill>
                <a:srgbClr val="E35205"/>
              </a:solidFill>
              <a:tailEnd type="triangle"/>
            </a:ln>
          </p:spPr>
          <p:style>
            <a:lnRef idx="2">
              <a:schemeClr val="accent1"/>
            </a:lnRef>
            <a:fillRef idx="0">
              <a:schemeClr val="accent1"/>
            </a:fillRef>
            <a:effectRef idx="1">
              <a:schemeClr val="accent1"/>
            </a:effectRef>
            <a:fontRef idx="minor">
              <a:schemeClr val="tx1"/>
            </a:fontRef>
          </p:style>
        </p:cxnSp>
      </p:grpSp>
      <p:sp>
        <p:nvSpPr>
          <p:cNvPr id="18" name="TextBox 17"/>
          <p:cNvSpPr txBox="1"/>
          <p:nvPr/>
        </p:nvSpPr>
        <p:spPr>
          <a:xfrm>
            <a:off x="434150" y="4984312"/>
            <a:ext cx="5523948" cy="123111"/>
          </a:xfrm>
          <a:prstGeom prst="rect">
            <a:avLst/>
          </a:prstGeom>
          <a:noFill/>
        </p:spPr>
        <p:txBody>
          <a:bodyPr wrap="none" lIns="0" tIns="0" rIns="0" bIns="0" rtlCol="0">
            <a:spAutoFit/>
          </a:bodyPr>
          <a:lstStyle/>
          <a:p>
            <a:r>
              <a:rPr lang="en-US" sz="800" dirty="0" smtClean="0">
                <a:solidFill>
                  <a:schemeClr val="tx1">
                    <a:lumMod val="50000"/>
                    <a:lumOff val="50000"/>
                  </a:schemeClr>
                </a:solidFill>
                <a:latin typeface="Arial Narrow" panose="020B0606020202030204" pitchFamily="34" charset="0"/>
              </a:rPr>
              <a:t>Confidential, unpublished property of Cigna. Do not duplicate or distribute. Use and distribution limited solely to authorized personnel. © 2019 Cigna.</a:t>
            </a:r>
            <a:endParaRPr lang="en-US" sz="800" dirty="0">
              <a:solidFill>
                <a:schemeClr val="tx1">
                  <a:lumMod val="50000"/>
                  <a:lumOff val="50000"/>
                </a:schemeClr>
              </a:solidFill>
              <a:latin typeface="Arial Narrow" panose="020B0606020202030204" pitchFamily="34" charset="0"/>
            </a:endParaRPr>
          </a:p>
        </p:txBody>
      </p:sp>
    </p:spTree>
    <p:extLst>
      <p:ext uri="{BB962C8B-B14F-4D97-AF65-F5344CB8AC3E}">
        <p14:creationId xmlns:p14="http://schemas.microsoft.com/office/powerpoint/2010/main" val="16415285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342089" y="886857"/>
            <a:ext cx="3801911" cy="3393044"/>
          </a:xfrm>
          <a:prstGeom prst="rect">
            <a:avLst/>
          </a:prstGeom>
          <a:solidFill>
            <a:srgbClr val="F68621"/>
          </a:solidFill>
          <a:ln>
            <a:noFill/>
          </a:ln>
          <a:effectLst/>
        </p:spPr>
        <p:style>
          <a:lnRef idx="1">
            <a:schemeClr val="accent1"/>
          </a:lnRef>
          <a:fillRef idx="3">
            <a:schemeClr val="accent1"/>
          </a:fillRef>
          <a:effectRef idx="2">
            <a:schemeClr val="accent1"/>
          </a:effectRef>
          <a:fontRef idx="minor">
            <a:schemeClr val="lt1"/>
          </a:fontRef>
        </p:style>
        <p:txBody>
          <a:bodyPr lIns="182880" tIns="91440" rIns="274320" bIns="274320" rtlCol="0" anchor="b" anchorCtr="0"/>
          <a:lstStyle/>
          <a:p>
            <a:pPr algn="ctr"/>
            <a:r>
              <a:rPr lang="en-US" sz="1600" dirty="0" smtClean="0">
                <a:solidFill>
                  <a:schemeClr val="bg1"/>
                </a:solidFill>
                <a:latin typeface="Arial" panose="020B0604020202020204" pitchFamily="34" charset="0"/>
                <a:cs typeface="Arial" panose="020B0604020202020204" pitchFamily="34" charset="0"/>
              </a:rPr>
              <a:t>Download the myCigna</a:t>
            </a:r>
            <a:r>
              <a:rPr lang="en-US" sz="1600" baseline="30000" dirty="0" smtClean="0">
                <a:solidFill>
                  <a:schemeClr val="bg1"/>
                </a:solidFill>
                <a:latin typeface="Arial" panose="020B0604020202020204" pitchFamily="34" charset="0"/>
                <a:cs typeface="Arial" panose="020B0604020202020204" pitchFamily="34" charset="0"/>
              </a:rPr>
              <a:t>® </a:t>
            </a:r>
            <a:r>
              <a:rPr lang="en-US" sz="1600" dirty="0" smtClean="0">
                <a:solidFill>
                  <a:schemeClr val="bg1"/>
                </a:solidFill>
                <a:latin typeface="Arial" panose="020B0604020202020204" pitchFamily="34" charset="0"/>
                <a:cs typeface="Arial" panose="020B0604020202020204" pitchFamily="34" charset="0"/>
              </a:rPr>
              <a:t>App and access your account with just a fingerprint on any compatible device.*</a:t>
            </a:r>
          </a:p>
          <a:p>
            <a:pPr algn="ctr"/>
            <a:endParaRPr lang="en-US" sz="1600" dirty="0">
              <a:solidFill>
                <a:schemeClr val="bg1"/>
              </a:solidFill>
              <a:latin typeface="Arial" panose="020B0604020202020204" pitchFamily="34" charset="0"/>
              <a:cs typeface="Arial" panose="020B0604020202020204" pitchFamily="34" charset="0"/>
            </a:endParaRPr>
          </a:p>
          <a:p>
            <a:pPr algn="ctr"/>
            <a:endParaRPr lang="en-US" sz="1600" b="1" dirty="0">
              <a:solidFill>
                <a:schemeClr val="bg1"/>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434150" y="182446"/>
            <a:ext cx="8229600" cy="484584"/>
          </a:xfrm>
        </p:spPr>
        <p:txBody>
          <a:bodyPr/>
          <a:lstStyle/>
          <a:p>
            <a:r>
              <a:rPr lang="en-US" sz="2400" dirty="0" smtClean="0"/>
              <a:t>myCigna.com</a:t>
            </a:r>
            <a:endParaRPr lang="en-US" sz="2400" dirty="0"/>
          </a:p>
        </p:txBody>
      </p:sp>
      <p:grpSp>
        <p:nvGrpSpPr>
          <p:cNvPr id="6" name="Group 5"/>
          <p:cNvGrpSpPr/>
          <p:nvPr/>
        </p:nvGrpSpPr>
        <p:grpSpPr>
          <a:xfrm>
            <a:off x="842" y="886857"/>
            <a:ext cx="5570754" cy="3393044"/>
            <a:chOff x="842" y="886857"/>
            <a:chExt cx="5570754" cy="3393044"/>
          </a:xfrm>
        </p:grpSpPr>
        <p:sp>
          <p:nvSpPr>
            <p:cNvPr id="7" name="Rectangle 6"/>
            <p:cNvSpPr/>
            <p:nvPr/>
          </p:nvSpPr>
          <p:spPr>
            <a:xfrm>
              <a:off x="842" y="886857"/>
              <a:ext cx="5341247" cy="3393044"/>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548640" rIns="182880" rtlCol="0" anchor="ctr"/>
            <a:lstStyle/>
            <a:p>
              <a:pPr>
                <a:spcBef>
                  <a:spcPts val="0"/>
                </a:spcBef>
                <a:spcAft>
                  <a:spcPts val="300"/>
                </a:spcAft>
                <a:buClrTx/>
              </a:pPr>
              <a:r>
                <a:rPr lang="en-US" sz="1600" b="1" dirty="0" smtClean="0">
                  <a:solidFill>
                    <a:schemeClr val="bg1"/>
                  </a:solidFill>
                  <a:latin typeface="Arial" panose="020B0604020202020204" pitchFamily="34" charset="0"/>
                  <a:cs typeface="Arial" panose="020B0604020202020204" pitchFamily="34" charset="0"/>
                </a:rPr>
                <a:t>Your online home for assessment tools, plan management, medical updates, and more.</a:t>
              </a:r>
            </a:p>
            <a:p>
              <a:pPr marL="285750" indent="-285750">
                <a:spcBef>
                  <a:spcPts val="0"/>
                </a:spcBef>
                <a:spcAft>
                  <a:spcPts val="300"/>
                </a:spcAft>
                <a:buClrTx/>
                <a:buFont typeface="Arial" panose="020B0604020202020204" pitchFamily="34" charset="0"/>
                <a:buChar char="•"/>
              </a:pPr>
              <a:r>
                <a:rPr lang="en-US" sz="1600" dirty="0" smtClean="0">
                  <a:solidFill>
                    <a:schemeClr val="bg1"/>
                  </a:solidFill>
                  <a:latin typeface="Arial" panose="020B0604020202020204" pitchFamily="34" charset="0"/>
                  <a:cs typeface="Arial" panose="020B0604020202020204" pitchFamily="34" charset="0"/>
                </a:rPr>
                <a:t>Find in-network doctors, dentists, and medical services</a:t>
              </a:r>
            </a:p>
            <a:p>
              <a:pPr marL="285750" indent="-285750">
                <a:spcBef>
                  <a:spcPts val="0"/>
                </a:spcBef>
                <a:spcAft>
                  <a:spcPts val="300"/>
                </a:spcAft>
                <a:buClrTx/>
                <a:buFont typeface="Arial" panose="020B0604020202020204" pitchFamily="34" charset="0"/>
                <a:buChar char="•"/>
              </a:pPr>
              <a:r>
                <a:rPr lang="en-US" sz="1600" dirty="0" smtClean="0">
                  <a:solidFill>
                    <a:schemeClr val="bg1"/>
                  </a:solidFill>
                  <a:latin typeface="Arial" panose="020B0604020202020204" pitchFamily="34" charset="0"/>
                  <a:cs typeface="Arial" panose="020B0604020202020204" pitchFamily="34" charset="0"/>
                </a:rPr>
                <a:t>View ID card information</a:t>
              </a:r>
            </a:p>
            <a:p>
              <a:pPr marL="285750" indent="-285750">
                <a:spcBef>
                  <a:spcPts val="0"/>
                </a:spcBef>
                <a:spcAft>
                  <a:spcPts val="300"/>
                </a:spcAft>
                <a:buClrTx/>
                <a:buFont typeface="Arial" panose="020B0604020202020204" pitchFamily="34" charset="0"/>
                <a:buChar char="•"/>
              </a:pPr>
              <a:r>
                <a:rPr lang="en-US" sz="1600" dirty="0" smtClean="0">
                  <a:solidFill>
                    <a:schemeClr val="bg1"/>
                  </a:solidFill>
                  <a:latin typeface="Arial" panose="020B0604020202020204" pitchFamily="34" charset="0"/>
                  <a:cs typeface="Arial" panose="020B0604020202020204" pitchFamily="34" charset="0"/>
                </a:rPr>
                <a:t>Review coverage</a:t>
              </a:r>
            </a:p>
            <a:p>
              <a:pPr marL="285750" indent="-285750">
                <a:spcBef>
                  <a:spcPts val="0"/>
                </a:spcBef>
                <a:spcAft>
                  <a:spcPts val="300"/>
                </a:spcAft>
                <a:buClrTx/>
                <a:buFont typeface="Arial" panose="020B0604020202020204" pitchFamily="34" charset="0"/>
                <a:buChar char="•"/>
              </a:pPr>
              <a:r>
                <a:rPr lang="en-US" sz="1600" dirty="0" smtClean="0">
                  <a:solidFill>
                    <a:schemeClr val="bg1"/>
                  </a:solidFill>
                  <a:latin typeface="Arial" panose="020B0604020202020204" pitchFamily="34" charset="0"/>
                  <a:cs typeface="Arial" panose="020B0604020202020204" pitchFamily="34" charset="0"/>
                </a:rPr>
                <a:t>Manage and track claims, account balances, and deductibles</a:t>
              </a:r>
            </a:p>
            <a:p>
              <a:pPr marL="285750" indent="-285750">
                <a:spcBef>
                  <a:spcPts val="0"/>
                </a:spcBef>
                <a:spcAft>
                  <a:spcPts val="300"/>
                </a:spcAft>
                <a:buClrTx/>
                <a:buFont typeface="Arial" panose="020B0604020202020204" pitchFamily="34" charset="0"/>
                <a:buChar char="•"/>
              </a:pPr>
              <a:r>
                <a:rPr lang="en-US" sz="1600" dirty="0" smtClean="0">
                  <a:solidFill>
                    <a:schemeClr val="bg1"/>
                  </a:solidFill>
                  <a:latin typeface="Arial" panose="020B0604020202020204" pitchFamily="34" charset="0"/>
                  <a:cs typeface="Arial" panose="020B0604020202020204" pitchFamily="34" charset="0"/>
                </a:rPr>
                <a:t>Compare provider cost and quality information</a:t>
              </a:r>
            </a:p>
            <a:p>
              <a:pPr marL="285750" indent="-285750">
                <a:spcBef>
                  <a:spcPts val="0"/>
                </a:spcBef>
                <a:spcAft>
                  <a:spcPts val="300"/>
                </a:spcAft>
                <a:buClrTx/>
                <a:buFont typeface="Arial" panose="020B0604020202020204" pitchFamily="34" charset="0"/>
                <a:buChar char="•"/>
              </a:pPr>
              <a:r>
                <a:rPr lang="en-US" sz="1600" dirty="0" smtClean="0">
                  <a:solidFill>
                    <a:schemeClr val="bg1"/>
                  </a:solidFill>
                  <a:latin typeface="Arial" panose="020B0604020202020204" pitchFamily="34" charset="0"/>
                  <a:cs typeface="Arial" panose="020B0604020202020204" pitchFamily="34" charset="0"/>
                </a:rPr>
                <a:t>Assess health and wellness tools and resources</a:t>
              </a:r>
            </a:p>
            <a:p>
              <a:pPr marL="285750" indent="-285750">
                <a:spcBef>
                  <a:spcPts val="0"/>
                </a:spcBef>
                <a:spcAft>
                  <a:spcPts val="300"/>
                </a:spcAft>
                <a:buClrTx/>
                <a:buFont typeface="Arial" panose="020B0604020202020204" pitchFamily="34" charset="0"/>
                <a:buChar char="•"/>
              </a:pPr>
              <a:r>
                <a:rPr lang="en-US" sz="1600" dirty="0" smtClean="0">
                  <a:solidFill>
                    <a:schemeClr val="bg1"/>
                  </a:solidFill>
                  <a:latin typeface="Arial" panose="020B0604020202020204" pitchFamily="34" charset="0"/>
                  <a:cs typeface="Arial" panose="020B0604020202020204" pitchFamily="34" charset="0"/>
                </a:rPr>
                <a:t>Sign up to receive alerts when documents are available</a:t>
              </a:r>
            </a:p>
          </p:txBody>
        </p:sp>
        <p:sp>
          <p:nvSpPr>
            <p:cNvPr id="8" name="Isosceles Triangle 7"/>
            <p:cNvSpPr/>
            <p:nvPr/>
          </p:nvSpPr>
          <p:spPr>
            <a:xfrm rot="16200000" flipV="1">
              <a:off x="5267342" y="1234673"/>
              <a:ext cx="343947" cy="264561"/>
            </a:xfrm>
            <a:prstGeom prst="triangl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pic>
        <p:nvPicPr>
          <p:cNvPr id="10" name="Picture 9"/>
          <p:cNvPicPr>
            <a:picLocks noChangeAspect="1"/>
          </p:cNvPicPr>
          <p:nvPr/>
        </p:nvPicPr>
        <p:blipFill>
          <a:blip r:embed="rId3"/>
          <a:stretch>
            <a:fillRect/>
          </a:stretch>
        </p:blipFill>
        <p:spPr>
          <a:xfrm>
            <a:off x="6951549" y="1752211"/>
            <a:ext cx="449596" cy="599463"/>
          </a:xfrm>
          <a:prstGeom prst="rect">
            <a:avLst/>
          </a:prstGeom>
        </p:spPr>
      </p:pic>
      <p:sp>
        <p:nvSpPr>
          <p:cNvPr id="12" name="TextBox 11"/>
          <p:cNvSpPr txBox="1"/>
          <p:nvPr/>
        </p:nvSpPr>
        <p:spPr>
          <a:xfrm>
            <a:off x="434150" y="4984312"/>
            <a:ext cx="5523948" cy="123111"/>
          </a:xfrm>
          <a:prstGeom prst="rect">
            <a:avLst/>
          </a:prstGeom>
          <a:noFill/>
        </p:spPr>
        <p:txBody>
          <a:bodyPr wrap="none" lIns="0" tIns="0" rIns="0" bIns="0" rtlCol="0">
            <a:spAutoFit/>
          </a:bodyPr>
          <a:lstStyle/>
          <a:p>
            <a:r>
              <a:rPr lang="en-US" sz="800" dirty="0" smtClean="0">
                <a:solidFill>
                  <a:schemeClr val="tx1">
                    <a:lumMod val="50000"/>
                    <a:lumOff val="50000"/>
                  </a:schemeClr>
                </a:solidFill>
                <a:latin typeface="Arial Narrow" panose="020B0606020202030204" pitchFamily="34" charset="0"/>
              </a:rPr>
              <a:t>Confidential, unpublished property of Cigna. Do not duplicate or distribute. Use and distribution limited solely to authorized personnel. © 2019 Cigna.</a:t>
            </a:r>
            <a:endParaRPr lang="en-US" sz="800" dirty="0">
              <a:solidFill>
                <a:schemeClr val="tx1">
                  <a:lumMod val="50000"/>
                  <a:lumOff val="50000"/>
                </a:schemeClr>
              </a:solidFill>
              <a:latin typeface="Arial Narrow" panose="020B0606020202030204" pitchFamily="34" charset="0"/>
            </a:endParaRPr>
          </a:p>
        </p:txBody>
      </p:sp>
      <p:sp>
        <p:nvSpPr>
          <p:cNvPr id="13" name="Footer Placeholder 4"/>
          <p:cNvSpPr txBox="1">
            <a:spLocks/>
          </p:cNvSpPr>
          <p:nvPr/>
        </p:nvSpPr>
        <p:spPr bwMode="auto">
          <a:xfrm>
            <a:off x="434150" y="4357489"/>
            <a:ext cx="6576250" cy="568999"/>
          </a:xfrm>
          <a:prstGeom prst="rect">
            <a:avLst/>
          </a:prstGeom>
          <a:noFill/>
          <a:ln w="9525">
            <a:noFill/>
            <a:miter lim="800000"/>
            <a:headEnd/>
            <a:tailEnd/>
          </a:ln>
          <a:effectLst/>
        </p:spPr>
        <p:txBody>
          <a:bodyPr vert="horz" wrap="square" lIns="0" tIns="0" rIns="0" bIns="0" numCol="1" anchor="b" anchorCtr="0" compatLnSpc="1">
            <a:prstTxWarp prst="textNoShape">
              <a:avLst/>
            </a:prstTxWarp>
            <a:noAutofit/>
          </a:bodyPr>
          <a:lstStyle>
            <a:defPPr>
              <a:defRPr lang="en-US"/>
            </a:defPPr>
            <a:lvl1pPr algn="l" defTabSz="457200" rtl="0" fontAlgn="base">
              <a:spcBef>
                <a:spcPct val="0"/>
              </a:spcBef>
              <a:spcAft>
                <a:spcPct val="0"/>
              </a:spcAft>
              <a:defRPr sz="800" kern="1200">
                <a:solidFill>
                  <a:srgbClr val="999999"/>
                </a:solidFill>
                <a:latin typeface="Arial Narrow" pitchFamily="-84" charset="0"/>
                <a:ea typeface="MS PGothic" pitchFamily="34" charset="-128"/>
                <a:cs typeface="Arial" charset="0"/>
              </a:defRPr>
            </a:lvl1pPr>
            <a:lvl2pPr marL="457200" algn="l" defTabSz="457200" rtl="0" fontAlgn="base">
              <a:spcBef>
                <a:spcPct val="0"/>
              </a:spcBef>
              <a:spcAft>
                <a:spcPct val="0"/>
              </a:spcAft>
              <a:defRPr sz="2400" kern="1200">
                <a:solidFill>
                  <a:schemeClr val="tx1"/>
                </a:solidFill>
                <a:latin typeface="Arial" charset="0"/>
                <a:ea typeface="+mn-ea"/>
                <a:cs typeface="Arial" charset="0"/>
              </a:defRPr>
            </a:lvl2pPr>
            <a:lvl3pPr marL="914400" algn="l" defTabSz="457200" rtl="0" fontAlgn="base">
              <a:spcBef>
                <a:spcPct val="0"/>
              </a:spcBef>
              <a:spcAft>
                <a:spcPct val="0"/>
              </a:spcAft>
              <a:defRPr sz="2400" kern="1200">
                <a:solidFill>
                  <a:schemeClr val="tx1"/>
                </a:solidFill>
                <a:latin typeface="Arial" charset="0"/>
                <a:ea typeface="+mn-ea"/>
                <a:cs typeface="Arial" charset="0"/>
              </a:defRPr>
            </a:lvl3pPr>
            <a:lvl4pPr marL="1371600" algn="l" defTabSz="457200" rtl="0" fontAlgn="base">
              <a:spcBef>
                <a:spcPct val="0"/>
              </a:spcBef>
              <a:spcAft>
                <a:spcPct val="0"/>
              </a:spcAft>
              <a:defRPr sz="2400" kern="1200">
                <a:solidFill>
                  <a:schemeClr val="tx1"/>
                </a:solidFill>
                <a:latin typeface="Arial" charset="0"/>
                <a:ea typeface="+mn-ea"/>
                <a:cs typeface="Arial" charset="0"/>
              </a:defRPr>
            </a:lvl4pPr>
            <a:lvl5pPr marL="1828800" algn="l" defTabSz="457200"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lnSpc>
                <a:spcPct val="90000"/>
              </a:lnSpc>
            </a:pPr>
            <a:r>
              <a:rPr lang="en-US" dirty="0">
                <a:solidFill>
                  <a:srgbClr val="7F7F7F"/>
                </a:solidFill>
              </a:rPr>
              <a:t>*Prices are not guaranteed, and even though a price is displayed in the Drug Cost tool, it’s not a guarantee of coverage. Your costs and coverage may change by the time you fill your prescription at the pharmacy, and medication costs at individual pharmacies can vary. For example, your pharmacy’s retail cash price for a specific medication may be less than the price shown in the Drug Cost tool. Coverage and pricing may change. </a:t>
            </a:r>
            <a:r>
              <a:rPr lang="en-US" altLang="en-US" dirty="0">
                <a:solidFill>
                  <a:srgbClr val="7F7F7F"/>
                </a:solidFill>
              </a:rPr>
              <a:t>**Please refer to your phone’s manufacturer for your phone’s specific capabilities. The downloading and use of the myCigna app is subject to the terms and conditions of the App and the online stores from which it is downloaded. Standard mobile phone carrier and data usage charges apply. Actual myCigna features may vary depending on your plan and individual security profile.</a:t>
            </a:r>
          </a:p>
        </p:txBody>
      </p:sp>
    </p:spTree>
    <p:extLst>
      <p:ext uri="{BB962C8B-B14F-4D97-AF65-F5344CB8AC3E}">
        <p14:creationId xmlns:p14="http://schemas.microsoft.com/office/powerpoint/2010/main" val="36286851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 y="1003047"/>
            <a:ext cx="9143999" cy="918524"/>
          </a:xfrm>
          <a:prstGeom prst="rect">
            <a:avLst/>
          </a:prstGeom>
          <a:solidFill>
            <a:srgbClr val="0065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 name="Title 4"/>
          <p:cNvSpPr>
            <a:spLocks noGrp="1"/>
          </p:cNvSpPr>
          <p:nvPr>
            <p:ph type="title"/>
          </p:nvPr>
        </p:nvSpPr>
        <p:spPr/>
        <p:txBody>
          <a:bodyPr/>
          <a:lstStyle/>
          <a:p>
            <a:r>
              <a:rPr lang="en-US" sz="2400" dirty="0" smtClean="0"/>
              <a:t>24/7 </a:t>
            </a:r>
            <a:r>
              <a:rPr lang="en-US" sz="2400" dirty="0"/>
              <a:t>c</a:t>
            </a:r>
            <a:r>
              <a:rPr lang="en-US" sz="2400" dirty="0" smtClean="0"/>
              <a:t>ustomer assistance</a:t>
            </a:r>
            <a:endParaRPr lang="en-US" sz="2400" strike="sngStrike" dirty="0"/>
          </a:p>
        </p:txBody>
      </p:sp>
      <p:sp>
        <p:nvSpPr>
          <p:cNvPr id="19" name="Rectangle 18"/>
          <p:cNvSpPr/>
          <p:nvPr/>
        </p:nvSpPr>
        <p:spPr>
          <a:xfrm>
            <a:off x="550717" y="1150337"/>
            <a:ext cx="7219662" cy="584776"/>
          </a:xfrm>
          <a:prstGeom prst="rect">
            <a:avLst/>
          </a:prstGeom>
        </p:spPr>
        <p:txBody>
          <a:bodyPr wrap="square">
            <a:spAutoFit/>
          </a:bodyPr>
          <a:lstStyle/>
          <a:p>
            <a:r>
              <a:rPr lang="en-US" sz="1600" dirty="0">
                <a:solidFill>
                  <a:schemeClr val="bg1"/>
                </a:solidFill>
              </a:rPr>
              <a:t>Anytime you need us, feel free to call the toll-free number printed on the back of your Cigna ID card.</a:t>
            </a:r>
          </a:p>
        </p:txBody>
      </p:sp>
      <p:sp>
        <p:nvSpPr>
          <p:cNvPr id="7" name="Rectangle 6"/>
          <p:cNvSpPr/>
          <p:nvPr/>
        </p:nvSpPr>
        <p:spPr>
          <a:xfrm>
            <a:off x="533400" y="2951144"/>
            <a:ext cx="1706520" cy="646331"/>
          </a:xfrm>
          <a:prstGeom prst="rect">
            <a:avLst/>
          </a:prstGeom>
        </p:spPr>
        <p:txBody>
          <a:bodyPr wrap="square">
            <a:spAutoFit/>
          </a:bodyPr>
          <a:lstStyle/>
          <a:p>
            <a:r>
              <a:rPr lang="en-US" sz="1200" dirty="0"/>
              <a:t>You can reach us </a:t>
            </a:r>
            <a:br>
              <a:rPr lang="en-US" sz="1200" dirty="0"/>
            </a:br>
            <a:r>
              <a:rPr lang="en-US" sz="1200" dirty="0"/>
              <a:t>24 hours a day, seven days a week</a:t>
            </a:r>
          </a:p>
        </p:txBody>
      </p:sp>
      <p:sp>
        <p:nvSpPr>
          <p:cNvPr id="12" name="Rectangle 11"/>
          <p:cNvSpPr/>
          <p:nvPr/>
        </p:nvSpPr>
        <p:spPr>
          <a:xfrm>
            <a:off x="2586562" y="2951144"/>
            <a:ext cx="1454115" cy="830998"/>
          </a:xfrm>
          <a:prstGeom prst="rect">
            <a:avLst/>
          </a:prstGeom>
        </p:spPr>
        <p:txBody>
          <a:bodyPr wrap="square">
            <a:spAutoFit/>
          </a:bodyPr>
          <a:lstStyle/>
          <a:p>
            <a:r>
              <a:rPr lang="en-US" sz="1200" dirty="0"/>
              <a:t>You can get </a:t>
            </a:r>
            <a:br>
              <a:rPr lang="en-US" sz="1200" dirty="0"/>
            </a:br>
            <a:r>
              <a:rPr lang="en-US" sz="1200" dirty="0"/>
              <a:t>answers to your health, claims and benefit questions</a:t>
            </a:r>
          </a:p>
        </p:txBody>
      </p:sp>
      <p:sp>
        <p:nvSpPr>
          <p:cNvPr id="14" name="Rectangle 13"/>
          <p:cNvSpPr/>
          <p:nvPr/>
        </p:nvSpPr>
        <p:spPr>
          <a:xfrm>
            <a:off x="4639723" y="2951144"/>
            <a:ext cx="1468521" cy="1200329"/>
          </a:xfrm>
          <a:prstGeom prst="rect">
            <a:avLst/>
          </a:prstGeom>
        </p:spPr>
        <p:txBody>
          <a:bodyPr wrap="square">
            <a:spAutoFit/>
          </a:bodyPr>
          <a:lstStyle/>
          <a:p>
            <a:r>
              <a:rPr lang="en-US" sz="1200" dirty="0"/>
              <a:t>Ask for a Spanish-speaking service representative, or someone who can translate one of </a:t>
            </a:r>
            <a:br>
              <a:rPr lang="en-US" sz="1200" dirty="0"/>
            </a:br>
            <a:r>
              <a:rPr lang="en-US" sz="1200" dirty="0"/>
              <a:t>200 languages</a:t>
            </a:r>
          </a:p>
        </p:txBody>
      </p:sp>
      <p:sp>
        <p:nvSpPr>
          <p:cNvPr id="22" name="Rectangle 21"/>
          <p:cNvSpPr/>
          <p:nvPr/>
        </p:nvSpPr>
        <p:spPr>
          <a:xfrm>
            <a:off x="6482979" y="2951144"/>
            <a:ext cx="1860757" cy="830997"/>
          </a:xfrm>
          <a:prstGeom prst="rect">
            <a:avLst/>
          </a:prstGeom>
        </p:spPr>
        <p:txBody>
          <a:bodyPr wrap="square">
            <a:spAutoFit/>
          </a:bodyPr>
          <a:lstStyle/>
          <a:p>
            <a:r>
              <a:rPr lang="en-US" sz="1200" dirty="0"/>
              <a:t>You can order an ID card, update insurance information and check claim status</a:t>
            </a:r>
            <a:endParaRPr lang="en-US" sz="1200" strike="sngStrike" dirty="0">
              <a:solidFill>
                <a:srgbClr val="FF0000"/>
              </a:solidFill>
            </a:endParaRPr>
          </a:p>
        </p:txBody>
      </p:sp>
      <p:pic>
        <p:nvPicPr>
          <p:cNvPr id="8" name="Picture 7"/>
          <p:cNvPicPr>
            <a:picLocks noChangeAspect="1"/>
          </p:cNvPicPr>
          <p:nvPr/>
        </p:nvPicPr>
        <p:blipFill>
          <a:blip r:embed="rId3"/>
          <a:stretch>
            <a:fillRect/>
          </a:stretch>
        </p:blipFill>
        <p:spPr>
          <a:xfrm>
            <a:off x="808306" y="2019040"/>
            <a:ext cx="1078426" cy="841409"/>
          </a:xfrm>
          <a:prstGeom prst="rect">
            <a:avLst/>
          </a:prstGeom>
        </p:spPr>
      </p:pic>
      <p:sp>
        <p:nvSpPr>
          <p:cNvPr id="24" name="Freeform 68"/>
          <p:cNvSpPr>
            <a:spLocks noChangeAspect="1" noChangeArrowheads="1"/>
          </p:cNvSpPr>
          <p:nvPr/>
        </p:nvSpPr>
        <p:spPr bwMode="auto">
          <a:xfrm>
            <a:off x="4841406" y="2015411"/>
            <a:ext cx="744460" cy="841893"/>
          </a:xfrm>
          <a:custGeom>
            <a:avLst/>
            <a:gdLst>
              <a:gd name="T0" fmla="*/ 2147483647 w 3472"/>
              <a:gd name="T1" fmla="*/ 2147483647 h 3923"/>
              <a:gd name="T2" fmla="*/ 2147483647 w 3472"/>
              <a:gd name="T3" fmla="*/ 2147483647 h 3923"/>
              <a:gd name="T4" fmla="*/ 2147483647 w 3472"/>
              <a:gd name="T5" fmla="*/ 2147483647 h 3923"/>
              <a:gd name="T6" fmla="*/ 2147483647 w 3472"/>
              <a:gd name="T7" fmla="*/ 2147483647 h 3923"/>
              <a:gd name="T8" fmla="*/ 2147483647 w 3472"/>
              <a:gd name="T9" fmla="*/ 2147483647 h 3923"/>
              <a:gd name="T10" fmla="*/ 2147483647 w 3472"/>
              <a:gd name="T11" fmla="*/ 0 h 3923"/>
              <a:gd name="T12" fmla="*/ 2147483647 w 3472"/>
              <a:gd name="T13" fmla="*/ 2147483647 h 3923"/>
              <a:gd name="T14" fmla="*/ 2147483647 w 3472"/>
              <a:gd name="T15" fmla="*/ 2147483647 h 3923"/>
              <a:gd name="T16" fmla="*/ 2147483647 w 3472"/>
              <a:gd name="T17" fmla="*/ 2147483647 h 3923"/>
              <a:gd name="T18" fmla="*/ 2147483647 w 3472"/>
              <a:gd name="T19" fmla="*/ 2147483647 h 3923"/>
              <a:gd name="T20" fmla="*/ 2147483647 w 3472"/>
              <a:gd name="T21" fmla="*/ 2147483647 h 3923"/>
              <a:gd name="T22" fmla="*/ 2147483647 w 3472"/>
              <a:gd name="T23" fmla="*/ 2147483647 h 3923"/>
              <a:gd name="T24" fmla="*/ 2147483647 w 3472"/>
              <a:gd name="T25" fmla="*/ 2147483647 h 3923"/>
              <a:gd name="T26" fmla="*/ 2147483647 w 3472"/>
              <a:gd name="T27" fmla="*/ 2147483647 h 3923"/>
              <a:gd name="T28" fmla="*/ 2147483647 w 3472"/>
              <a:gd name="T29" fmla="*/ 2147483647 h 3923"/>
              <a:gd name="T30" fmla="*/ 2147483647 w 3472"/>
              <a:gd name="T31" fmla="*/ 2147483647 h 3923"/>
              <a:gd name="T32" fmla="*/ 2147483647 w 3472"/>
              <a:gd name="T33" fmla="*/ 2147483647 h 3923"/>
              <a:gd name="T34" fmla="*/ 2147483647 w 3472"/>
              <a:gd name="T35" fmla="*/ 2147483647 h 3923"/>
              <a:gd name="T36" fmla="*/ 2147483647 w 3472"/>
              <a:gd name="T37" fmla="*/ 2147483647 h 3923"/>
              <a:gd name="T38" fmla="*/ 2147483647 w 3472"/>
              <a:gd name="T39" fmla="*/ 2147483647 h 3923"/>
              <a:gd name="T40" fmla="*/ 2147483647 w 3472"/>
              <a:gd name="T41" fmla="*/ 2147483647 h 3923"/>
              <a:gd name="T42" fmla="*/ 2147483647 w 3472"/>
              <a:gd name="T43" fmla="*/ 2147483647 h 3923"/>
              <a:gd name="T44" fmla="*/ 2147483647 w 3472"/>
              <a:gd name="T45" fmla="*/ 2147483647 h 3923"/>
              <a:gd name="T46" fmla="*/ 2147483647 w 3472"/>
              <a:gd name="T47" fmla="*/ 2147483647 h 3923"/>
              <a:gd name="T48" fmla="*/ 2147483647 w 3472"/>
              <a:gd name="T49" fmla="*/ 2147483647 h 3923"/>
              <a:gd name="T50" fmla="*/ 2147483647 w 3472"/>
              <a:gd name="T51" fmla="*/ 2147483647 h 3923"/>
              <a:gd name="T52" fmla="*/ 2147483647 w 3472"/>
              <a:gd name="T53" fmla="*/ 2147483647 h 3923"/>
              <a:gd name="T54" fmla="*/ 2147483647 w 3472"/>
              <a:gd name="T55" fmla="*/ 2147483647 h 3923"/>
              <a:gd name="T56" fmla="*/ 2147483647 w 3472"/>
              <a:gd name="T57" fmla="*/ 2147483647 h 3923"/>
              <a:gd name="T58" fmla="*/ 2147483647 w 3472"/>
              <a:gd name="T59" fmla="*/ 2147483647 h 3923"/>
              <a:gd name="T60" fmla="*/ 2147483647 w 3472"/>
              <a:gd name="T61" fmla="*/ 2147483647 h 3923"/>
              <a:gd name="T62" fmla="*/ 2147483647 w 3472"/>
              <a:gd name="T63" fmla="*/ 2147483647 h 3923"/>
              <a:gd name="T64" fmla="*/ 2147483647 w 3472"/>
              <a:gd name="T65" fmla="*/ 2147483647 h 3923"/>
              <a:gd name="T66" fmla="*/ 2147483647 w 3472"/>
              <a:gd name="T67" fmla="*/ 2147483647 h 3923"/>
              <a:gd name="T68" fmla="*/ 2147483647 w 3472"/>
              <a:gd name="T69" fmla="*/ 2147483647 h 3923"/>
              <a:gd name="T70" fmla="*/ 2147483647 w 3472"/>
              <a:gd name="T71" fmla="*/ 2147483647 h 3923"/>
              <a:gd name="T72" fmla="*/ 2147483647 w 3472"/>
              <a:gd name="T73" fmla="*/ 2147483647 h 3923"/>
              <a:gd name="T74" fmla="*/ 2147483647 w 3472"/>
              <a:gd name="T75" fmla="*/ 2147483647 h 3923"/>
              <a:gd name="T76" fmla="*/ 2147483647 w 3472"/>
              <a:gd name="T77" fmla="*/ 2147483647 h 3923"/>
              <a:gd name="T78" fmla="*/ 2147483647 w 3472"/>
              <a:gd name="T79" fmla="*/ 2147483647 h 3923"/>
              <a:gd name="T80" fmla="*/ 2147483647 w 3472"/>
              <a:gd name="T81" fmla="*/ 2147483647 h 3923"/>
              <a:gd name="T82" fmla="*/ 2147483647 w 3472"/>
              <a:gd name="T83" fmla="*/ 2147483647 h 3923"/>
              <a:gd name="T84" fmla="*/ 2147483647 w 3472"/>
              <a:gd name="T85" fmla="*/ 2147483647 h 3923"/>
              <a:gd name="T86" fmla="*/ 2147483647 w 3472"/>
              <a:gd name="T87" fmla="*/ 2147483647 h 3923"/>
              <a:gd name="T88" fmla="*/ 2147483647 w 3472"/>
              <a:gd name="T89" fmla="*/ 2147483647 h 3923"/>
              <a:gd name="T90" fmla="*/ 2147483647 w 3472"/>
              <a:gd name="T91" fmla="*/ 2147483647 h 3923"/>
              <a:gd name="T92" fmla="*/ 2147483647 w 3472"/>
              <a:gd name="T93" fmla="*/ 2147483647 h 3923"/>
              <a:gd name="T94" fmla="*/ 2147483647 w 3472"/>
              <a:gd name="T95" fmla="*/ 2147483647 h 3923"/>
              <a:gd name="T96" fmla="*/ 2147483647 w 3472"/>
              <a:gd name="T97" fmla="*/ 2147483647 h 3923"/>
              <a:gd name="T98" fmla="*/ 2147483647 w 3472"/>
              <a:gd name="T99" fmla="*/ 2147483647 h 3923"/>
              <a:gd name="T100" fmla="*/ 2147483647 w 3472"/>
              <a:gd name="T101" fmla="*/ 2147483647 h 3923"/>
              <a:gd name="T102" fmla="*/ 2147483647 w 3472"/>
              <a:gd name="T103" fmla="*/ 2147483647 h 3923"/>
              <a:gd name="T104" fmla="*/ 2147483647 w 3472"/>
              <a:gd name="T105" fmla="*/ 2147483647 h 3923"/>
              <a:gd name="T106" fmla="*/ 2147483647 w 3472"/>
              <a:gd name="T107" fmla="*/ 2147483647 h 3923"/>
              <a:gd name="T108" fmla="*/ 2147483647 w 3472"/>
              <a:gd name="T109" fmla="*/ 2147483647 h 3923"/>
              <a:gd name="T110" fmla="*/ 2147483647 w 3472"/>
              <a:gd name="T111" fmla="*/ 2147483647 h 392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472"/>
              <a:gd name="T169" fmla="*/ 0 h 3923"/>
              <a:gd name="T170" fmla="*/ 3472 w 3472"/>
              <a:gd name="T171" fmla="*/ 3923 h 392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472" h="3923">
                <a:moveTo>
                  <a:pt x="3135" y="2826"/>
                </a:moveTo>
                <a:lnTo>
                  <a:pt x="3135" y="2826"/>
                </a:lnTo>
                <a:lnTo>
                  <a:pt x="2482" y="2376"/>
                </a:lnTo>
                <a:lnTo>
                  <a:pt x="2323" y="2270"/>
                </a:lnTo>
                <a:lnTo>
                  <a:pt x="2384" y="2217"/>
                </a:lnTo>
                <a:lnTo>
                  <a:pt x="2437" y="2173"/>
                </a:lnTo>
                <a:lnTo>
                  <a:pt x="2490" y="2111"/>
                </a:lnTo>
                <a:lnTo>
                  <a:pt x="2535" y="2058"/>
                </a:lnTo>
                <a:lnTo>
                  <a:pt x="2579" y="1987"/>
                </a:lnTo>
                <a:lnTo>
                  <a:pt x="2614" y="1926"/>
                </a:lnTo>
                <a:lnTo>
                  <a:pt x="2650" y="1855"/>
                </a:lnTo>
                <a:lnTo>
                  <a:pt x="2676" y="1785"/>
                </a:lnTo>
                <a:lnTo>
                  <a:pt x="2764" y="1785"/>
                </a:lnTo>
                <a:lnTo>
                  <a:pt x="2800" y="1776"/>
                </a:lnTo>
                <a:lnTo>
                  <a:pt x="2826" y="1758"/>
                </a:lnTo>
                <a:lnTo>
                  <a:pt x="2844" y="1732"/>
                </a:lnTo>
                <a:lnTo>
                  <a:pt x="2853" y="1705"/>
                </a:lnTo>
                <a:lnTo>
                  <a:pt x="2853" y="1060"/>
                </a:lnTo>
                <a:lnTo>
                  <a:pt x="2844" y="1025"/>
                </a:lnTo>
                <a:lnTo>
                  <a:pt x="2826" y="1007"/>
                </a:lnTo>
                <a:lnTo>
                  <a:pt x="2800" y="981"/>
                </a:lnTo>
                <a:lnTo>
                  <a:pt x="2764" y="981"/>
                </a:lnTo>
                <a:lnTo>
                  <a:pt x="2729" y="981"/>
                </a:lnTo>
                <a:lnTo>
                  <a:pt x="2720" y="875"/>
                </a:lnTo>
                <a:lnTo>
                  <a:pt x="2703" y="778"/>
                </a:lnTo>
                <a:lnTo>
                  <a:pt x="2676" y="689"/>
                </a:lnTo>
                <a:lnTo>
                  <a:pt x="2650" y="592"/>
                </a:lnTo>
                <a:lnTo>
                  <a:pt x="2605" y="513"/>
                </a:lnTo>
                <a:lnTo>
                  <a:pt x="2552" y="433"/>
                </a:lnTo>
                <a:lnTo>
                  <a:pt x="2499" y="354"/>
                </a:lnTo>
                <a:lnTo>
                  <a:pt x="2437" y="283"/>
                </a:lnTo>
                <a:lnTo>
                  <a:pt x="2367" y="221"/>
                </a:lnTo>
                <a:lnTo>
                  <a:pt x="2287" y="168"/>
                </a:lnTo>
                <a:lnTo>
                  <a:pt x="2208" y="115"/>
                </a:lnTo>
                <a:lnTo>
                  <a:pt x="2119" y="71"/>
                </a:lnTo>
                <a:lnTo>
                  <a:pt x="2031" y="44"/>
                </a:lnTo>
                <a:lnTo>
                  <a:pt x="1934" y="18"/>
                </a:lnTo>
                <a:lnTo>
                  <a:pt x="1837" y="0"/>
                </a:lnTo>
                <a:lnTo>
                  <a:pt x="1740" y="0"/>
                </a:lnTo>
                <a:lnTo>
                  <a:pt x="1634" y="0"/>
                </a:lnTo>
                <a:lnTo>
                  <a:pt x="1537" y="18"/>
                </a:lnTo>
                <a:lnTo>
                  <a:pt x="1449" y="44"/>
                </a:lnTo>
                <a:lnTo>
                  <a:pt x="1352" y="71"/>
                </a:lnTo>
                <a:lnTo>
                  <a:pt x="1272" y="115"/>
                </a:lnTo>
                <a:lnTo>
                  <a:pt x="1184" y="168"/>
                </a:lnTo>
                <a:lnTo>
                  <a:pt x="1113" y="221"/>
                </a:lnTo>
                <a:lnTo>
                  <a:pt x="1043" y="283"/>
                </a:lnTo>
                <a:lnTo>
                  <a:pt x="981" y="354"/>
                </a:lnTo>
                <a:lnTo>
                  <a:pt x="919" y="433"/>
                </a:lnTo>
                <a:lnTo>
                  <a:pt x="875" y="513"/>
                </a:lnTo>
                <a:lnTo>
                  <a:pt x="830" y="592"/>
                </a:lnTo>
                <a:lnTo>
                  <a:pt x="795" y="689"/>
                </a:lnTo>
                <a:lnTo>
                  <a:pt x="769" y="778"/>
                </a:lnTo>
                <a:lnTo>
                  <a:pt x="760" y="875"/>
                </a:lnTo>
                <a:lnTo>
                  <a:pt x="751" y="981"/>
                </a:lnTo>
                <a:lnTo>
                  <a:pt x="698" y="981"/>
                </a:lnTo>
                <a:lnTo>
                  <a:pt x="663" y="981"/>
                </a:lnTo>
                <a:lnTo>
                  <a:pt x="636" y="1007"/>
                </a:lnTo>
                <a:lnTo>
                  <a:pt x="618" y="1025"/>
                </a:lnTo>
                <a:lnTo>
                  <a:pt x="618" y="1060"/>
                </a:lnTo>
                <a:lnTo>
                  <a:pt x="618" y="1705"/>
                </a:lnTo>
                <a:lnTo>
                  <a:pt x="618" y="1732"/>
                </a:lnTo>
                <a:lnTo>
                  <a:pt x="636" y="1758"/>
                </a:lnTo>
                <a:lnTo>
                  <a:pt x="663" y="1776"/>
                </a:lnTo>
                <a:lnTo>
                  <a:pt x="698" y="1785"/>
                </a:lnTo>
                <a:lnTo>
                  <a:pt x="875" y="1785"/>
                </a:lnTo>
                <a:lnTo>
                  <a:pt x="892" y="1785"/>
                </a:lnTo>
                <a:lnTo>
                  <a:pt x="910" y="1776"/>
                </a:lnTo>
                <a:lnTo>
                  <a:pt x="928" y="1758"/>
                </a:lnTo>
                <a:lnTo>
                  <a:pt x="945" y="1741"/>
                </a:lnTo>
                <a:lnTo>
                  <a:pt x="981" y="1749"/>
                </a:lnTo>
                <a:lnTo>
                  <a:pt x="1007" y="1802"/>
                </a:lnTo>
                <a:lnTo>
                  <a:pt x="1043" y="1855"/>
                </a:lnTo>
                <a:lnTo>
                  <a:pt x="1113" y="1953"/>
                </a:lnTo>
                <a:lnTo>
                  <a:pt x="1193" y="2040"/>
                </a:lnTo>
                <a:lnTo>
                  <a:pt x="1246" y="2102"/>
                </a:lnTo>
                <a:lnTo>
                  <a:pt x="1184" y="2234"/>
                </a:lnTo>
                <a:lnTo>
                  <a:pt x="990" y="2376"/>
                </a:lnTo>
                <a:lnTo>
                  <a:pt x="327" y="2826"/>
                </a:lnTo>
                <a:lnTo>
                  <a:pt x="230" y="2897"/>
                </a:lnTo>
                <a:lnTo>
                  <a:pt x="150" y="2968"/>
                </a:lnTo>
                <a:lnTo>
                  <a:pt x="88" y="3021"/>
                </a:lnTo>
                <a:lnTo>
                  <a:pt x="53" y="3083"/>
                </a:lnTo>
                <a:lnTo>
                  <a:pt x="26" y="3144"/>
                </a:lnTo>
                <a:lnTo>
                  <a:pt x="9" y="3215"/>
                </a:lnTo>
                <a:lnTo>
                  <a:pt x="0" y="3303"/>
                </a:lnTo>
                <a:lnTo>
                  <a:pt x="0" y="3409"/>
                </a:lnTo>
                <a:lnTo>
                  <a:pt x="0" y="3701"/>
                </a:lnTo>
                <a:lnTo>
                  <a:pt x="0" y="3745"/>
                </a:lnTo>
                <a:lnTo>
                  <a:pt x="9" y="3789"/>
                </a:lnTo>
                <a:lnTo>
                  <a:pt x="35" y="3825"/>
                </a:lnTo>
                <a:lnTo>
                  <a:pt x="62" y="3860"/>
                </a:lnTo>
                <a:lnTo>
                  <a:pt x="97" y="3887"/>
                </a:lnTo>
                <a:lnTo>
                  <a:pt x="133" y="3904"/>
                </a:lnTo>
                <a:lnTo>
                  <a:pt x="168" y="3922"/>
                </a:lnTo>
                <a:lnTo>
                  <a:pt x="221" y="3922"/>
                </a:lnTo>
                <a:lnTo>
                  <a:pt x="3250" y="3922"/>
                </a:lnTo>
                <a:lnTo>
                  <a:pt x="3294" y="3922"/>
                </a:lnTo>
                <a:lnTo>
                  <a:pt x="3330" y="3904"/>
                </a:lnTo>
                <a:lnTo>
                  <a:pt x="3374" y="3887"/>
                </a:lnTo>
                <a:lnTo>
                  <a:pt x="3400" y="3860"/>
                </a:lnTo>
                <a:lnTo>
                  <a:pt x="3427" y="3825"/>
                </a:lnTo>
                <a:lnTo>
                  <a:pt x="3454" y="3789"/>
                </a:lnTo>
                <a:lnTo>
                  <a:pt x="3462" y="3745"/>
                </a:lnTo>
                <a:lnTo>
                  <a:pt x="3471" y="3701"/>
                </a:lnTo>
                <a:lnTo>
                  <a:pt x="3471" y="3409"/>
                </a:lnTo>
                <a:lnTo>
                  <a:pt x="3462" y="3303"/>
                </a:lnTo>
                <a:lnTo>
                  <a:pt x="3462" y="3215"/>
                </a:lnTo>
                <a:lnTo>
                  <a:pt x="3445" y="3144"/>
                </a:lnTo>
                <a:lnTo>
                  <a:pt x="3409" y="3083"/>
                </a:lnTo>
                <a:lnTo>
                  <a:pt x="3374" y="3021"/>
                </a:lnTo>
                <a:lnTo>
                  <a:pt x="3312" y="2968"/>
                </a:lnTo>
                <a:lnTo>
                  <a:pt x="3233" y="2897"/>
                </a:lnTo>
                <a:lnTo>
                  <a:pt x="3135" y="2826"/>
                </a:lnTo>
                <a:close/>
                <a:moveTo>
                  <a:pt x="2261" y="2199"/>
                </a:moveTo>
                <a:lnTo>
                  <a:pt x="2225" y="2111"/>
                </a:lnTo>
                <a:lnTo>
                  <a:pt x="2314" y="2031"/>
                </a:lnTo>
                <a:lnTo>
                  <a:pt x="2384" y="1944"/>
                </a:lnTo>
                <a:lnTo>
                  <a:pt x="2446" y="1855"/>
                </a:lnTo>
                <a:lnTo>
                  <a:pt x="2490" y="1749"/>
                </a:lnTo>
                <a:lnTo>
                  <a:pt x="2526" y="1749"/>
                </a:lnTo>
                <a:lnTo>
                  <a:pt x="2543" y="1776"/>
                </a:lnTo>
                <a:lnTo>
                  <a:pt x="2579" y="1785"/>
                </a:lnTo>
                <a:lnTo>
                  <a:pt x="2526" y="1908"/>
                </a:lnTo>
                <a:lnTo>
                  <a:pt x="2455" y="2014"/>
                </a:lnTo>
                <a:lnTo>
                  <a:pt x="2367" y="2120"/>
                </a:lnTo>
                <a:lnTo>
                  <a:pt x="2261" y="2199"/>
                </a:lnTo>
                <a:close/>
                <a:moveTo>
                  <a:pt x="2764" y="1069"/>
                </a:moveTo>
                <a:lnTo>
                  <a:pt x="2764" y="1696"/>
                </a:lnTo>
                <a:lnTo>
                  <a:pt x="2597" y="1696"/>
                </a:lnTo>
                <a:lnTo>
                  <a:pt x="2597" y="1069"/>
                </a:lnTo>
                <a:lnTo>
                  <a:pt x="2764" y="1069"/>
                </a:lnTo>
                <a:close/>
                <a:moveTo>
                  <a:pt x="866" y="1696"/>
                </a:moveTo>
                <a:lnTo>
                  <a:pt x="707" y="1696"/>
                </a:lnTo>
                <a:lnTo>
                  <a:pt x="707" y="1069"/>
                </a:lnTo>
                <a:lnTo>
                  <a:pt x="866" y="1069"/>
                </a:lnTo>
                <a:lnTo>
                  <a:pt x="866" y="1696"/>
                </a:lnTo>
                <a:close/>
                <a:moveTo>
                  <a:pt x="875" y="981"/>
                </a:moveTo>
                <a:lnTo>
                  <a:pt x="839" y="981"/>
                </a:lnTo>
                <a:lnTo>
                  <a:pt x="848" y="884"/>
                </a:lnTo>
                <a:lnTo>
                  <a:pt x="857" y="795"/>
                </a:lnTo>
                <a:lnTo>
                  <a:pt x="883" y="716"/>
                </a:lnTo>
                <a:lnTo>
                  <a:pt x="910" y="627"/>
                </a:lnTo>
                <a:lnTo>
                  <a:pt x="945" y="557"/>
                </a:lnTo>
                <a:lnTo>
                  <a:pt x="998" y="477"/>
                </a:lnTo>
                <a:lnTo>
                  <a:pt x="1043" y="407"/>
                </a:lnTo>
                <a:lnTo>
                  <a:pt x="1104" y="345"/>
                </a:lnTo>
                <a:lnTo>
                  <a:pt x="1166" y="292"/>
                </a:lnTo>
                <a:lnTo>
                  <a:pt x="1237" y="239"/>
                </a:lnTo>
                <a:lnTo>
                  <a:pt x="1308" y="194"/>
                </a:lnTo>
                <a:lnTo>
                  <a:pt x="1387" y="150"/>
                </a:lnTo>
                <a:lnTo>
                  <a:pt x="1475" y="124"/>
                </a:lnTo>
                <a:lnTo>
                  <a:pt x="1555" y="106"/>
                </a:lnTo>
                <a:lnTo>
                  <a:pt x="1643" y="88"/>
                </a:lnTo>
                <a:lnTo>
                  <a:pt x="1740" y="88"/>
                </a:lnTo>
                <a:lnTo>
                  <a:pt x="1828" y="88"/>
                </a:lnTo>
                <a:lnTo>
                  <a:pt x="1916" y="106"/>
                </a:lnTo>
                <a:lnTo>
                  <a:pt x="2005" y="124"/>
                </a:lnTo>
                <a:lnTo>
                  <a:pt x="2084" y="150"/>
                </a:lnTo>
                <a:lnTo>
                  <a:pt x="2164" y="194"/>
                </a:lnTo>
                <a:lnTo>
                  <a:pt x="2234" y="239"/>
                </a:lnTo>
                <a:lnTo>
                  <a:pt x="2305" y="292"/>
                </a:lnTo>
                <a:lnTo>
                  <a:pt x="2376" y="345"/>
                </a:lnTo>
                <a:lnTo>
                  <a:pt x="2429" y="407"/>
                </a:lnTo>
                <a:lnTo>
                  <a:pt x="2482" y="477"/>
                </a:lnTo>
                <a:lnTo>
                  <a:pt x="2526" y="557"/>
                </a:lnTo>
                <a:lnTo>
                  <a:pt x="2561" y="627"/>
                </a:lnTo>
                <a:lnTo>
                  <a:pt x="2597" y="716"/>
                </a:lnTo>
                <a:lnTo>
                  <a:pt x="2614" y="795"/>
                </a:lnTo>
                <a:lnTo>
                  <a:pt x="2632" y="884"/>
                </a:lnTo>
                <a:lnTo>
                  <a:pt x="2641" y="981"/>
                </a:lnTo>
                <a:lnTo>
                  <a:pt x="2597" y="981"/>
                </a:lnTo>
                <a:lnTo>
                  <a:pt x="2561" y="981"/>
                </a:lnTo>
                <a:lnTo>
                  <a:pt x="2535" y="1007"/>
                </a:lnTo>
                <a:lnTo>
                  <a:pt x="2517" y="1025"/>
                </a:lnTo>
                <a:lnTo>
                  <a:pt x="2508" y="1060"/>
                </a:lnTo>
                <a:lnTo>
                  <a:pt x="2508" y="1104"/>
                </a:lnTo>
                <a:lnTo>
                  <a:pt x="2499" y="1104"/>
                </a:lnTo>
                <a:lnTo>
                  <a:pt x="2393" y="1087"/>
                </a:lnTo>
                <a:lnTo>
                  <a:pt x="2278" y="1060"/>
                </a:lnTo>
                <a:lnTo>
                  <a:pt x="2075" y="998"/>
                </a:lnTo>
                <a:lnTo>
                  <a:pt x="1872" y="928"/>
                </a:lnTo>
                <a:lnTo>
                  <a:pt x="1696" y="848"/>
                </a:lnTo>
                <a:lnTo>
                  <a:pt x="1546" y="778"/>
                </a:lnTo>
                <a:lnTo>
                  <a:pt x="1431" y="716"/>
                </a:lnTo>
                <a:lnTo>
                  <a:pt x="1325" y="654"/>
                </a:lnTo>
                <a:lnTo>
                  <a:pt x="1308" y="645"/>
                </a:lnTo>
                <a:lnTo>
                  <a:pt x="1281" y="645"/>
                </a:lnTo>
                <a:lnTo>
                  <a:pt x="1272" y="663"/>
                </a:lnTo>
                <a:lnTo>
                  <a:pt x="1263" y="680"/>
                </a:lnTo>
                <a:lnTo>
                  <a:pt x="1255" y="680"/>
                </a:lnTo>
                <a:lnTo>
                  <a:pt x="1237" y="778"/>
                </a:lnTo>
                <a:lnTo>
                  <a:pt x="1219" y="831"/>
                </a:lnTo>
                <a:lnTo>
                  <a:pt x="1193" y="892"/>
                </a:lnTo>
                <a:lnTo>
                  <a:pt x="1149" y="945"/>
                </a:lnTo>
                <a:lnTo>
                  <a:pt x="1104" y="998"/>
                </a:lnTo>
                <a:lnTo>
                  <a:pt x="1034" y="1051"/>
                </a:lnTo>
                <a:lnTo>
                  <a:pt x="954" y="1104"/>
                </a:lnTo>
                <a:lnTo>
                  <a:pt x="954" y="1060"/>
                </a:lnTo>
                <a:lnTo>
                  <a:pt x="945" y="1025"/>
                </a:lnTo>
                <a:lnTo>
                  <a:pt x="928" y="1007"/>
                </a:lnTo>
                <a:lnTo>
                  <a:pt x="901" y="981"/>
                </a:lnTo>
                <a:lnTo>
                  <a:pt x="875" y="981"/>
                </a:lnTo>
                <a:close/>
                <a:moveTo>
                  <a:pt x="3383" y="3701"/>
                </a:moveTo>
                <a:lnTo>
                  <a:pt x="3383" y="3701"/>
                </a:lnTo>
                <a:lnTo>
                  <a:pt x="3374" y="3728"/>
                </a:lnTo>
                <a:lnTo>
                  <a:pt x="3374" y="3754"/>
                </a:lnTo>
                <a:lnTo>
                  <a:pt x="3339" y="3798"/>
                </a:lnTo>
                <a:lnTo>
                  <a:pt x="3303" y="3825"/>
                </a:lnTo>
                <a:lnTo>
                  <a:pt x="3277" y="3834"/>
                </a:lnTo>
                <a:lnTo>
                  <a:pt x="3250" y="3834"/>
                </a:lnTo>
                <a:lnTo>
                  <a:pt x="221" y="3834"/>
                </a:lnTo>
                <a:lnTo>
                  <a:pt x="186" y="3834"/>
                </a:lnTo>
                <a:lnTo>
                  <a:pt x="168" y="3825"/>
                </a:lnTo>
                <a:lnTo>
                  <a:pt x="124" y="3798"/>
                </a:lnTo>
                <a:lnTo>
                  <a:pt x="97" y="3754"/>
                </a:lnTo>
                <a:lnTo>
                  <a:pt x="88" y="3728"/>
                </a:lnTo>
                <a:lnTo>
                  <a:pt x="88" y="3701"/>
                </a:lnTo>
                <a:lnTo>
                  <a:pt x="88" y="3409"/>
                </a:lnTo>
                <a:lnTo>
                  <a:pt x="88" y="3312"/>
                </a:lnTo>
                <a:lnTo>
                  <a:pt x="88" y="3242"/>
                </a:lnTo>
                <a:lnTo>
                  <a:pt x="106" y="3180"/>
                </a:lnTo>
                <a:lnTo>
                  <a:pt x="124" y="3127"/>
                </a:lnTo>
                <a:lnTo>
                  <a:pt x="159" y="3083"/>
                </a:lnTo>
                <a:lnTo>
                  <a:pt x="212" y="3030"/>
                </a:lnTo>
                <a:lnTo>
                  <a:pt x="283" y="2968"/>
                </a:lnTo>
                <a:lnTo>
                  <a:pt x="380" y="2906"/>
                </a:lnTo>
                <a:lnTo>
                  <a:pt x="1034" y="2446"/>
                </a:lnTo>
                <a:lnTo>
                  <a:pt x="1246" y="2296"/>
                </a:lnTo>
                <a:lnTo>
                  <a:pt x="1263" y="2279"/>
                </a:lnTo>
                <a:lnTo>
                  <a:pt x="1343" y="2111"/>
                </a:lnTo>
                <a:lnTo>
                  <a:pt x="1343" y="2084"/>
                </a:lnTo>
                <a:lnTo>
                  <a:pt x="1334" y="2058"/>
                </a:lnTo>
                <a:lnTo>
                  <a:pt x="1299" y="2022"/>
                </a:lnTo>
                <a:lnTo>
                  <a:pt x="1210" y="1935"/>
                </a:lnTo>
                <a:lnTo>
                  <a:pt x="1122" y="1811"/>
                </a:lnTo>
                <a:lnTo>
                  <a:pt x="1087" y="1758"/>
                </a:lnTo>
                <a:lnTo>
                  <a:pt x="1060" y="1696"/>
                </a:lnTo>
                <a:lnTo>
                  <a:pt x="1043" y="1679"/>
                </a:lnTo>
                <a:lnTo>
                  <a:pt x="1016" y="1670"/>
                </a:lnTo>
                <a:lnTo>
                  <a:pt x="954" y="1652"/>
                </a:lnTo>
                <a:lnTo>
                  <a:pt x="954" y="1193"/>
                </a:lnTo>
                <a:lnTo>
                  <a:pt x="963" y="1193"/>
                </a:lnTo>
                <a:lnTo>
                  <a:pt x="981" y="1193"/>
                </a:lnTo>
                <a:lnTo>
                  <a:pt x="1069" y="1140"/>
                </a:lnTo>
                <a:lnTo>
                  <a:pt x="1140" y="1087"/>
                </a:lnTo>
                <a:lnTo>
                  <a:pt x="1193" y="1034"/>
                </a:lnTo>
                <a:lnTo>
                  <a:pt x="1237" y="981"/>
                </a:lnTo>
                <a:lnTo>
                  <a:pt x="1272" y="919"/>
                </a:lnTo>
                <a:lnTo>
                  <a:pt x="1299" y="866"/>
                </a:lnTo>
                <a:lnTo>
                  <a:pt x="1334" y="760"/>
                </a:lnTo>
                <a:lnTo>
                  <a:pt x="1511" y="857"/>
                </a:lnTo>
                <a:lnTo>
                  <a:pt x="1634" y="919"/>
                </a:lnTo>
                <a:lnTo>
                  <a:pt x="1784" y="981"/>
                </a:lnTo>
                <a:lnTo>
                  <a:pt x="1943" y="1051"/>
                </a:lnTo>
                <a:lnTo>
                  <a:pt x="2119" y="1104"/>
                </a:lnTo>
                <a:lnTo>
                  <a:pt x="2305" y="1158"/>
                </a:lnTo>
                <a:lnTo>
                  <a:pt x="2490" y="1193"/>
                </a:lnTo>
                <a:lnTo>
                  <a:pt x="2508" y="1193"/>
                </a:lnTo>
                <a:lnTo>
                  <a:pt x="2508" y="1661"/>
                </a:lnTo>
                <a:lnTo>
                  <a:pt x="2455" y="1670"/>
                </a:lnTo>
                <a:lnTo>
                  <a:pt x="2437" y="1679"/>
                </a:lnTo>
                <a:lnTo>
                  <a:pt x="2420" y="1696"/>
                </a:lnTo>
                <a:lnTo>
                  <a:pt x="2393" y="1758"/>
                </a:lnTo>
                <a:lnTo>
                  <a:pt x="2367" y="1820"/>
                </a:lnTo>
                <a:lnTo>
                  <a:pt x="2331" y="1873"/>
                </a:lnTo>
                <a:lnTo>
                  <a:pt x="2296" y="1917"/>
                </a:lnTo>
                <a:lnTo>
                  <a:pt x="2217" y="1996"/>
                </a:lnTo>
                <a:lnTo>
                  <a:pt x="2146" y="2058"/>
                </a:lnTo>
                <a:lnTo>
                  <a:pt x="2128" y="2084"/>
                </a:lnTo>
                <a:lnTo>
                  <a:pt x="2128" y="2111"/>
                </a:lnTo>
                <a:lnTo>
                  <a:pt x="2190" y="2252"/>
                </a:lnTo>
                <a:lnTo>
                  <a:pt x="2075" y="2305"/>
                </a:lnTo>
                <a:lnTo>
                  <a:pt x="1943" y="2349"/>
                </a:lnTo>
                <a:lnTo>
                  <a:pt x="1907" y="2305"/>
                </a:lnTo>
                <a:lnTo>
                  <a:pt x="1863" y="2270"/>
                </a:lnTo>
                <a:lnTo>
                  <a:pt x="1801" y="2252"/>
                </a:lnTo>
                <a:lnTo>
                  <a:pt x="1732" y="2243"/>
                </a:lnTo>
                <a:lnTo>
                  <a:pt x="1687" y="2243"/>
                </a:lnTo>
                <a:lnTo>
                  <a:pt x="1643" y="2252"/>
                </a:lnTo>
                <a:lnTo>
                  <a:pt x="1608" y="2270"/>
                </a:lnTo>
                <a:lnTo>
                  <a:pt x="1573" y="2287"/>
                </a:lnTo>
                <a:lnTo>
                  <a:pt x="1546" y="2314"/>
                </a:lnTo>
                <a:lnTo>
                  <a:pt x="1520" y="2349"/>
                </a:lnTo>
                <a:lnTo>
                  <a:pt x="1511" y="2376"/>
                </a:lnTo>
                <a:lnTo>
                  <a:pt x="1502" y="2411"/>
                </a:lnTo>
                <a:lnTo>
                  <a:pt x="1511" y="2446"/>
                </a:lnTo>
                <a:lnTo>
                  <a:pt x="1520" y="2482"/>
                </a:lnTo>
                <a:lnTo>
                  <a:pt x="1546" y="2508"/>
                </a:lnTo>
                <a:lnTo>
                  <a:pt x="1573" y="2535"/>
                </a:lnTo>
                <a:lnTo>
                  <a:pt x="1608" y="2552"/>
                </a:lnTo>
                <a:lnTo>
                  <a:pt x="1643" y="2570"/>
                </a:lnTo>
                <a:lnTo>
                  <a:pt x="1687" y="2579"/>
                </a:lnTo>
                <a:lnTo>
                  <a:pt x="1732" y="2579"/>
                </a:lnTo>
                <a:lnTo>
                  <a:pt x="1775" y="2579"/>
                </a:lnTo>
                <a:lnTo>
                  <a:pt x="1810" y="2570"/>
                </a:lnTo>
                <a:lnTo>
                  <a:pt x="1846" y="2561"/>
                </a:lnTo>
                <a:lnTo>
                  <a:pt x="1881" y="2544"/>
                </a:lnTo>
                <a:lnTo>
                  <a:pt x="1907" y="2517"/>
                </a:lnTo>
                <a:lnTo>
                  <a:pt x="1934" y="2491"/>
                </a:lnTo>
                <a:lnTo>
                  <a:pt x="1943" y="2464"/>
                </a:lnTo>
                <a:lnTo>
                  <a:pt x="1960" y="2438"/>
                </a:lnTo>
                <a:lnTo>
                  <a:pt x="2031" y="2420"/>
                </a:lnTo>
                <a:lnTo>
                  <a:pt x="2111" y="2393"/>
                </a:lnTo>
                <a:lnTo>
                  <a:pt x="2181" y="2358"/>
                </a:lnTo>
                <a:lnTo>
                  <a:pt x="2243" y="2323"/>
                </a:lnTo>
                <a:lnTo>
                  <a:pt x="2429" y="2446"/>
                </a:lnTo>
                <a:lnTo>
                  <a:pt x="3082" y="2906"/>
                </a:lnTo>
                <a:lnTo>
                  <a:pt x="3180" y="2968"/>
                </a:lnTo>
                <a:lnTo>
                  <a:pt x="3250" y="3030"/>
                </a:lnTo>
                <a:lnTo>
                  <a:pt x="3303" y="3083"/>
                </a:lnTo>
                <a:lnTo>
                  <a:pt x="3339" y="3127"/>
                </a:lnTo>
                <a:lnTo>
                  <a:pt x="3365" y="3180"/>
                </a:lnTo>
                <a:lnTo>
                  <a:pt x="3374" y="3242"/>
                </a:lnTo>
                <a:lnTo>
                  <a:pt x="3383" y="3312"/>
                </a:lnTo>
                <a:lnTo>
                  <a:pt x="3383" y="3409"/>
                </a:lnTo>
                <a:lnTo>
                  <a:pt x="3383" y="3701"/>
                </a:lnTo>
                <a:close/>
                <a:moveTo>
                  <a:pt x="1872" y="2411"/>
                </a:moveTo>
                <a:lnTo>
                  <a:pt x="1872" y="2411"/>
                </a:lnTo>
                <a:lnTo>
                  <a:pt x="1863" y="2438"/>
                </a:lnTo>
                <a:lnTo>
                  <a:pt x="1828" y="2464"/>
                </a:lnTo>
                <a:lnTo>
                  <a:pt x="1784" y="2482"/>
                </a:lnTo>
                <a:lnTo>
                  <a:pt x="1732" y="2491"/>
                </a:lnTo>
                <a:lnTo>
                  <a:pt x="1679" y="2482"/>
                </a:lnTo>
                <a:lnTo>
                  <a:pt x="1634" y="2464"/>
                </a:lnTo>
                <a:lnTo>
                  <a:pt x="1608" y="2438"/>
                </a:lnTo>
                <a:lnTo>
                  <a:pt x="1590" y="2411"/>
                </a:lnTo>
                <a:lnTo>
                  <a:pt x="1608" y="2385"/>
                </a:lnTo>
                <a:lnTo>
                  <a:pt x="1634" y="2358"/>
                </a:lnTo>
                <a:lnTo>
                  <a:pt x="1679" y="2340"/>
                </a:lnTo>
                <a:lnTo>
                  <a:pt x="1732" y="2332"/>
                </a:lnTo>
                <a:lnTo>
                  <a:pt x="1784" y="2340"/>
                </a:lnTo>
                <a:lnTo>
                  <a:pt x="1828" y="2358"/>
                </a:lnTo>
                <a:lnTo>
                  <a:pt x="1863" y="2385"/>
                </a:lnTo>
                <a:lnTo>
                  <a:pt x="1872" y="2411"/>
                </a:lnTo>
                <a:close/>
              </a:path>
            </a:pathLst>
          </a:custGeom>
          <a:solidFill>
            <a:srgbClr val="0065A6"/>
          </a:solidFill>
          <a:ln>
            <a:noFill/>
          </a:ln>
          <a:extLst/>
        </p:spPr>
        <p:txBody>
          <a:bodyPr wrap="none" anchor="ctr"/>
          <a:lstStyle/>
          <a:p>
            <a:endParaRPr lang="en-US"/>
          </a:p>
        </p:txBody>
      </p:sp>
      <p:grpSp>
        <p:nvGrpSpPr>
          <p:cNvPr id="25" name="Group 24"/>
          <p:cNvGrpSpPr>
            <a:grpSpLocks noChangeAspect="1"/>
          </p:cNvGrpSpPr>
          <p:nvPr/>
        </p:nvGrpSpPr>
        <p:grpSpPr>
          <a:xfrm>
            <a:off x="2935668" y="2015412"/>
            <a:ext cx="570996" cy="820021"/>
            <a:chOff x="810154" y="1140238"/>
            <a:chExt cx="1292671" cy="1856434"/>
          </a:xfrm>
        </p:grpSpPr>
        <p:sp>
          <p:nvSpPr>
            <p:cNvPr id="26" name="Freeform 25"/>
            <p:cNvSpPr/>
            <p:nvPr/>
          </p:nvSpPr>
          <p:spPr>
            <a:xfrm>
              <a:off x="810154" y="1140238"/>
              <a:ext cx="1292671" cy="1372778"/>
            </a:xfrm>
            <a:custGeom>
              <a:avLst/>
              <a:gdLst>
                <a:gd name="connsiteX0" fmla="*/ 0 w 1200150"/>
                <a:gd name="connsiteY0" fmla="*/ 500062 h 1343025"/>
                <a:gd name="connsiteX1" fmla="*/ 890587 w 1200150"/>
                <a:gd name="connsiteY1" fmla="*/ 0 h 1343025"/>
                <a:gd name="connsiteX2" fmla="*/ 1200150 w 1200150"/>
                <a:gd name="connsiteY2" fmla="*/ 766762 h 1343025"/>
                <a:gd name="connsiteX3" fmla="*/ 804862 w 1200150"/>
                <a:gd name="connsiteY3" fmla="*/ 1333500 h 1343025"/>
                <a:gd name="connsiteX4" fmla="*/ 490537 w 1200150"/>
                <a:gd name="connsiteY4" fmla="*/ 1343025 h 1343025"/>
                <a:gd name="connsiteX5" fmla="*/ 895350 w 1200150"/>
                <a:gd name="connsiteY5" fmla="*/ 642937 h 1343025"/>
                <a:gd name="connsiteX6" fmla="*/ 547687 w 1200150"/>
                <a:gd name="connsiteY6" fmla="*/ 257175 h 1343025"/>
                <a:gd name="connsiteX7" fmla="*/ 309562 w 1200150"/>
                <a:gd name="connsiteY7" fmla="*/ 542925 h 1343025"/>
                <a:gd name="connsiteX0" fmla="*/ 0 w 1200150"/>
                <a:gd name="connsiteY0" fmla="*/ 500062 h 1343025"/>
                <a:gd name="connsiteX1" fmla="*/ 890587 w 1200150"/>
                <a:gd name="connsiteY1" fmla="*/ 0 h 1343025"/>
                <a:gd name="connsiteX2" fmla="*/ 1200150 w 1200150"/>
                <a:gd name="connsiteY2" fmla="*/ 766762 h 1343025"/>
                <a:gd name="connsiteX3" fmla="*/ 804862 w 1200150"/>
                <a:gd name="connsiteY3" fmla="*/ 1333500 h 1343025"/>
                <a:gd name="connsiteX4" fmla="*/ 490537 w 1200150"/>
                <a:gd name="connsiteY4" fmla="*/ 1343025 h 1343025"/>
                <a:gd name="connsiteX5" fmla="*/ 895350 w 1200150"/>
                <a:gd name="connsiteY5" fmla="*/ 642937 h 1343025"/>
                <a:gd name="connsiteX6" fmla="*/ 547687 w 1200150"/>
                <a:gd name="connsiteY6" fmla="*/ 257175 h 1343025"/>
                <a:gd name="connsiteX7" fmla="*/ 309562 w 1200150"/>
                <a:gd name="connsiteY7" fmla="*/ 542925 h 1343025"/>
                <a:gd name="connsiteX0" fmla="*/ 0 w 1200150"/>
                <a:gd name="connsiteY0" fmla="*/ 541032 h 1383995"/>
                <a:gd name="connsiteX1" fmla="*/ 890587 w 1200150"/>
                <a:gd name="connsiteY1" fmla="*/ 40970 h 1383995"/>
                <a:gd name="connsiteX2" fmla="*/ 1200150 w 1200150"/>
                <a:gd name="connsiteY2" fmla="*/ 807732 h 1383995"/>
                <a:gd name="connsiteX3" fmla="*/ 804862 w 1200150"/>
                <a:gd name="connsiteY3" fmla="*/ 1374470 h 1383995"/>
                <a:gd name="connsiteX4" fmla="*/ 490537 w 1200150"/>
                <a:gd name="connsiteY4" fmla="*/ 1383995 h 1383995"/>
                <a:gd name="connsiteX5" fmla="*/ 895350 w 1200150"/>
                <a:gd name="connsiteY5" fmla="*/ 683907 h 1383995"/>
                <a:gd name="connsiteX6" fmla="*/ 547687 w 1200150"/>
                <a:gd name="connsiteY6" fmla="*/ 298145 h 1383995"/>
                <a:gd name="connsiteX7" fmla="*/ 309562 w 1200150"/>
                <a:gd name="connsiteY7" fmla="*/ 583895 h 1383995"/>
                <a:gd name="connsiteX0" fmla="*/ 0 w 1200150"/>
                <a:gd name="connsiteY0" fmla="*/ 529510 h 1372473"/>
                <a:gd name="connsiteX1" fmla="*/ 890587 w 1200150"/>
                <a:gd name="connsiteY1" fmla="*/ 29448 h 1372473"/>
                <a:gd name="connsiteX2" fmla="*/ 1200150 w 1200150"/>
                <a:gd name="connsiteY2" fmla="*/ 796210 h 1372473"/>
                <a:gd name="connsiteX3" fmla="*/ 804862 w 1200150"/>
                <a:gd name="connsiteY3" fmla="*/ 1362948 h 1372473"/>
                <a:gd name="connsiteX4" fmla="*/ 490537 w 1200150"/>
                <a:gd name="connsiteY4" fmla="*/ 1372473 h 1372473"/>
                <a:gd name="connsiteX5" fmla="*/ 895350 w 1200150"/>
                <a:gd name="connsiteY5" fmla="*/ 672385 h 1372473"/>
                <a:gd name="connsiteX6" fmla="*/ 547687 w 1200150"/>
                <a:gd name="connsiteY6" fmla="*/ 286623 h 1372473"/>
                <a:gd name="connsiteX7" fmla="*/ 309562 w 1200150"/>
                <a:gd name="connsiteY7" fmla="*/ 572373 h 1372473"/>
                <a:gd name="connsiteX0" fmla="*/ 0 w 1200150"/>
                <a:gd name="connsiteY0" fmla="*/ 529510 h 1372473"/>
                <a:gd name="connsiteX1" fmla="*/ 890587 w 1200150"/>
                <a:gd name="connsiteY1" fmla="*/ 29448 h 1372473"/>
                <a:gd name="connsiteX2" fmla="*/ 1200150 w 1200150"/>
                <a:gd name="connsiteY2" fmla="*/ 796210 h 1372473"/>
                <a:gd name="connsiteX3" fmla="*/ 804862 w 1200150"/>
                <a:gd name="connsiteY3" fmla="*/ 1362948 h 1372473"/>
                <a:gd name="connsiteX4" fmla="*/ 490537 w 1200150"/>
                <a:gd name="connsiteY4" fmla="*/ 1372473 h 1372473"/>
                <a:gd name="connsiteX5" fmla="*/ 895350 w 1200150"/>
                <a:gd name="connsiteY5" fmla="*/ 672385 h 1372473"/>
                <a:gd name="connsiteX6" fmla="*/ 547687 w 1200150"/>
                <a:gd name="connsiteY6" fmla="*/ 286623 h 1372473"/>
                <a:gd name="connsiteX7" fmla="*/ 309562 w 1200150"/>
                <a:gd name="connsiteY7" fmla="*/ 572373 h 1372473"/>
                <a:gd name="connsiteX0" fmla="*/ 0 w 1303362"/>
                <a:gd name="connsiteY0" fmla="*/ 529510 h 1372473"/>
                <a:gd name="connsiteX1" fmla="*/ 890587 w 1303362"/>
                <a:gd name="connsiteY1" fmla="*/ 29448 h 1372473"/>
                <a:gd name="connsiteX2" fmla="*/ 1200150 w 1303362"/>
                <a:gd name="connsiteY2" fmla="*/ 796210 h 1372473"/>
                <a:gd name="connsiteX3" fmla="*/ 804862 w 1303362"/>
                <a:gd name="connsiteY3" fmla="*/ 1362948 h 1372473"/>
                <a:gd name="connsiteX4" fmla="*/ 490537 w 1303362"/>
                <a:gd name="connsiteY4" fmla="*/ 1372473 h 1372473"/>
                <a:gd name="connsiteX5" fmla="*/ 895350 w 1303362"/>
                <a:gd name="connsiteY5" fmla="*/ 672385 h 1372473"/>
                <a:gd name="connsiteX6" fmla="*/ 547687 w 1303362"/>
                <a:gd name="connsiteY6" fmla="*/ 286623 h 1372473"/>
                <a:gd name="connsiteX7" fmla="*/ 309562 w 1303362"/>
                <a:gd name="connsiteY7" fmla="*/ 572373 h 1372473"/>
                <a:gd name="connsiteX0" fmla="*/ 0 w 1286729"/>
                <a:gd name="connsiteY0" fmla="*/ 529510 h 1372473"/>
                <a:gd name="connsiteX1" fmla="*/ 890587 w 1286729"/>
                <a:gd name="connsiteY1" fmla="*/ 29448 h 1372473"/>
                <a:gd name="connsiteX2" fmla="*/ 1200150 w 1286729"/>
                <a:gd name="connsiteY2" fmla="*/ 796210 h 1372473"/>
                <a:gd name="connsiteX3" fmla="*/ 804862 w 1286729"/>
                <a:gd name="connsiteY3" fmla="*/ 1362948 h 1372473"/>
                <a:gd name="connsiteX4" fmla="*/ 490537 w 1286729"/>
                <a:gd name="connsiteY4" fmla="*/ 1372473 h 1372473"/>
                <a:gd name="connsiteX5" fmla="*/ 895350 w 1286729"/>
                <a:gd name="connsiteY5" fmla="*/ 672385 h 1372473"/>
                <a:gd name="connsiteX6" fmla="*/ 547687 w 1286729"/>
                <a:gd name="connsiteY6" fmla="*/ 286623 h 1372473"/>
                <a:gd name="connsiteX7" fmla="*/ 309562 w 1286729"/>
                <a:gd name="connsiteY7" fmla="*/ 572373 h 1372473"/>
                <a:gd name="connsiteX0" fmla="*/ 0 w 1286729"/>
                <a:gd name="connsiteY0" fmla="*/ 529510 h 1372473"/>
                <a:gd name="connsiteX1" fmla="*/ 890587 w 1286729"/>
                <a:gd name="connsiteY1" fmla="*/ 29448 h 1372473"/>
                <a:gd name="connsiteX2" fmla="*/ 1200150 w 1286729"/>
                <a:gd name="connsiteY2" fmla="*/ 796210 h 1372473"/>
                <a:gd name="connsiteX3" fmla="*/ 804862 w 1286729"/>
                <a:gd name="connsiteY3" fmla="*/ 1362948 h 1372473"/>
                <a:gd name="connsiteX4" fmla="*/ 490537 w 1286729"/>
                <a:gd name="connsiteY4" fmla="*/ 1372473 h 1372473"/>
                <a:gd name="connsiteX5" fmla="*/ 895350 w 1286729"/>
                <a:gd name="connsiteY5" fmla="*/ 672385 h 1372473"/>
                <a:gd name="connsiteX6" fmla="*/ 547687 w 1286729"/>
                <a:gd name="connsiteY6" fmla="*/ 286623 h 1372473"/>
                <a:gd name="connsiteX7" fmla="*/ 309562 w 1286729"/>
                <a:gd name="connsiteY7" fmla="*/ 572373 h 1372473"/>
                <a:gd name="connsiteX0" fmla="*/ 0 w 1286729"/>
                <a:gd name="connsiteY0" fmla="*/ 529510 h 1372473"/>
                <a:gd name="connsiteX1" fmla="*/ 890587 w 1286729"/>
                <a:gd name="connsiteY1" fmla="*/ 29448 h 1372473"/>
                <a:gd name="connsiteX2" fmla="*/ 1200150 w 1286729"/>
                <a:gd name="connsiteY2" fmla="*/ 796210 h 1372473"/>
                <a:gd name="connsiteX3" fmla="*/ 804862 w 1286729"/>
                <a:gd name="connsiteY3" fmla="*/ 1362948 h 1372473"/>
                <a:gd name="connsiteX4" fmla="*/ 490537 w 1286729"/>
                <a:gd name="connsiteY4" fmla="*/ 1372473 h 1372473"/>
                <a:gd name="connsiteX5" fmla="*/ 895350 w 1286729"/>
                <a:gd name="connsiteY5" fmla="*/ 672385 h 1372473"/>
                <a:gd name="connsiteX6" fmla="*/ 547687 w 1286729"/>
                <a:gd name="connsiteY6" fmla="*/ 286623 h 1372473"/>
                <a:gd name="connsiteX7" fmla="*/ 309562 w 1286729"/>
                <a:gd name="connsiteY7" fmla="*/ 572373 h 1372473"/>
                <a:gd name="connsiteX0" fmla="*/ 0 w 1286729"/>
                <a:gd name="connsiteY0" fmla="*/ 529510 h 1372473"/>
                <a:gd name="connsiteX1" fmla="*/ 890587 w 1286729"/>
                <a:gd name="connsiteY1" fmla="*/ 29448 h 1372473"/>
                <a:gd name="connsiteX2" fmla="*/ 1200150 w 1286729"/>
                <a:gd name="connsiteY2" fmla="*/ 796210 h 1372473"/>
                <a:gd name="connsiteX3" fmla="*/ 804862 w 1286729"/>
                <a:gd name="connsiteY3" fmla="*/ 1362948 h 1372473"/>
                <a:gd name="connsiteX4" fmla="*/ 490537 w 1286729"/>
                <a:gd name="connsiteY4" fmla="*/ 1372473 h 1372473"/>
                <a:gd name="connsiteX5" fmla="*/ 895350 w 1286729"/>
                <a:gd name="connsiteY5" fmla="*/ 672385 h 1372473"/>
                <a:gd name="connsiteX6" fmla="*/ 547687 w 1286729"/>
                <a:gd name="connsiteY6" fmla="*/ 286623 h 1372473"/>
                <a:gd name="connsiteX7" fmla="*/ 309562 w 1286729"/>
                <a:gd name="connsiteY7" fmla="*/ 572373 h 1372473"/>
                <a:gd name="connsiteX0" fmla="*/ 0 w 1286729"/>
                <a:gd name="connsiteY0" fmla="*/ 529510 h 1372473"/>
                <a:gd name="connsiteX1" fmla="*/ 890587 w 1286729"/>
                <a:gd name="connsiteY1" fmla="*/ 29448 h 1372473"/>
                <a:gd name="connsiteX2" fmla="*/ 1200150 w 1286729"/>
                <a:gd name="connsiteY2" fmla="*/ 796210 h 1372473"/>
                <a:gd name="connsiteX3" fmla="*/ 804862 w 1286729"/>
                <a:gd name="connsiteY3" fmla="*/ 1362948 h 1372473"/>
                <a:gd name="connsiteX4" fmla="*/ 490537 w 1286729"/>
                <a:gd name="connsiteY4" fmla="*/ 1372473 h 1372473"/>
                <a:gd name="connsiteX5" fmla="*/ 895350 w 1286729"/>
                <a:gd name="connsiteY5" fmla="*/ 672385 h 1372473"/>
                <a:gd name="connsiteX6" fmla="*/ 547687 w 1286729"/>
                <a:gd name="connsiteY6" fmla="*/ 286623 h 1372473"/>
                <a:gd name="connsiteX7" fmla="*/ 309562 w 1286729"/>
                <a:gd name="connsiteY7" fmla="*/ 572373 h 1372473"/>
                <a:gd name="connsiteX0" fmla="*/ 0 w 1286729"/>
                <a:gd name="connsiteY0" fmla="*/ 529510 h 1372473"/>
                <a:gd name="connsiteX1" fmla="*/ 890587 w 1286729"/>
                <a:gd name="connsiteY1" fmla="*/ 29448 h 1372473"/>
                <a:gd name="connsiteX2" fmla="*/ 1200150 w 1286729"/>
                <a:gd name="connsiteY2" fmla="*/ 796210 h 1372473"/>
                <a:gd name="connsiteX3" fmla="*/ 804862 w 1286729"/>
                <a:gd name="connsiteY3" fmla="*/ 1362948 h 1372473"/>
                <a:gd name="connsiteX4" fmla="*/ 490537 w 1286729"/>
                <a:gd name="connsiteY4" fmla="*/ 1372473 h 1372473"/>
                <a:gd name="connsiteX5" fmla="*/ 895350 w 1286729"/>
                <a:gd name="connsiteY5" fmla="*/ 672385 h 1372473"/>
                <a:gd name="connsiteX6" fmla="*/ 547687 w 1286729"/>
                <a:gd name="connsiteY6" fmla="*/ 286623 h 1372473"/>
                <a:gd name="connsiteX7" fmla="*/ 309562 w 1286729"/>
                <a:gd name="connsiteY7" fmla="*/ 572373 h 1372473"/>
                <a:gd name="connsiteX0" fmla="*/ 0 w 1286729"/>
                <a:gd name="connsiteY0" fmla="*/ 529510 h 1372473"/>
                <a:gd name="connsiteX1" fmla="*/ 890587 w 1286729"/>
                <a:gd name="connsiteY1" fmla="*/ 29448 h 1372473"/>
                <a:gd name="connsiteX2" fmla="*/ 1200150 w 1286729"/>
                <a:gd name="connsiteY2" fmla="*/ 796210 h 1372473"/>
                <a:gd name="connsiteX3" fmla="*/ 804862 w 1286729"/>
                <a:gd name="connsiteY3" fmla="*/ 1362948 h 1372473"/>
                <a:gd name="connsiteX4" fmla="*/ 490537 w 1286729"/>
                <a:gd name="connsiteY4" fmla="*/ 1372473 h 1372473"/>
                <a:gd name="connsiteX5" fmla="*/ 895350 w 1286729"/>
                <a:gd name="connsiteY5" fmla="*/ 672385 h 1372473"/>
                <a:gd name="connsiteX6" fmla="*/ 547687 w 1286729"/>
                <a:gd name="connsiteY6" fmla="*/ 286623 h 1372473"/>
                <a:gd name="connsiteX7" fmla="*/ 309562 w 1286729"/>
                <a:gd name="connsiteY7" fmla="*/ 572373 h 1372473"/>
                <a:gd name="connsiteX0" fmla="*/ 0 w 1286729"/>
                <a:gd name="connsiteY0" fmla="*/ 529510 h 1372473"/>
                <a:gd name="connsiteX1" fmla="*/ 890587 w 1286729"/>
                <a:gd name="connsiteY1" fmla="*/ 29448 h 1372473"/>
                <a:gd name="connsiteX2" fmla="*/ 1200150 w 1286729"/>
                <a:gd name="connsiteY2" fmla="*/ 796210 h 1372473"/>
                <a:gd name="connsiteX3" fmla="*/ 804862 w 1286729"/>
                <a:gd name="connsiteY3" fmla="*/ 1362948 h 1372473"/>
                <a:gd name="connsiteX4" fmla="*/ 490537 w 1286729"/>
                <a:gd name="connsiteY4" fmla="*/ 1372473 h 1372473"/>
                <a:gd name="connsiteX5" fmla="*/ 895350 w 1286729"/>
                <a:gd name="connsiteY5" fmla="*/ 672385 h 1372473"/>
                <a:gd name="connsiteX6" fmla="*/ 547687 w 1286729"/>
                <a:gd name="connsiteY6" fmla="*/ 286623 h 1372473"/>
                <a:gd name="connsiteX7" fmla="*/ 309562 w 1286729"/>
                <a:gd name="connsiteY7" fmla="*/ 572373 h 1372473"/>
                <a:gd name="connsiteX0" fmla="*/ 0 w 1286729"/>
                <a:gd name="connsiteY0" fmla="*/ 529510 h 1372473"/>
                <a:gd name="connsiteX1" fmla="*/ 890587 w 1286729"/>
                <a:gd name="connsiteY1" fmla="*/ 29448 h 1372473"/>
                <a:gd name="connsiteX2" fmla="*/ 1200150 w 1286729"/>
                <a:gd name="connsiteY2" fmla="*/ 796210 h 1372473"/>
                <a:gd name="connsiteX3" fmla="*/ 804862 w 1286729"/>
                <a:gd name="connsiteY3" fmla="*/ 1362948 h 1372473"/>
                <a:gd name="connsiteX4" fmla="*/ 490537 w 1286729"/>
                <a:gd name="connsiteY4" fmla="*/ 1372473 h 1372473"/>
                <a:gd name="connsiteX5" fmla="*/ 895350 w 1286729"/>
                <a:gd name="connsiteY5" fmla="*/ 672385 h 1372473"/>
                <a:gd name="connsiteX6" fmla="*/ 547687 w 1286729"/>
                <a:gd name="connsiteY6" fmla="*/ 286623 h 1372473"/>
                <a:gd name="connsiteX7" fmla="*/ 309562 w 1286729"/>
                <a:gd name="connsiteY7" fmla="*/ 572373 h 1372473"/>
                <a:gd name="connsiteX0" fmla="*/ 0 w 1286729"/>
                <a:gd name="connsiteY0" fmla="*/ 529510 h 1372473"/>
                <a:gd name="connsiteX1" fmla="*/ 890587 w 1286729"/>
                <a:gd name="connsiteY1" fmla="*/ 29448 h 1372473"/>
                <a:gd name="connsiteX2" fmla="*/ 1200150 w 1286729"/>
                <a:gd name="connsiteY2" fmla="*/ 796210 h 1372473"/>
                <a:gd name="connsiteX3" fmla="*/ 804862 w 1286729"/>
                <a:gd name="connsiteY3" fmla="*/ 1362948 h 1372473"/>
                <a:gd name="connsiteX4" fmla="*/ 490537 w 1286729"/>
                <a:gd name="connsiteY4" fmla="*/ 1372473 h 1372473"/>
                <a:gd name="connsiteX5" fmla="*/ 895350 w 1286729"/>
                <a:gd name="connsiteY5" fmla="*/ 672385 h 1372473"/>
                <a:gd name="connsiteX6" fmla="*/ 547687 w 1286729"/>
                <a:gd name="connsiteY6" fmla="*/ 286623 h 1372473"/>
                <a:gd name="connsiteX7" fmla="*/ 309562 w 1286729"/>
                <a:gd name="connsiteY7" fmla="*/ 572373 h 1372473"/>
                <a:gd name="connsiteX0" fmla="*/ 0 w 1286729"/>
                <a:gd name="connsiteY0" fmla="*/ 529510 h 1372473"/>
                <a:gd name="connsiteX1" fmla="*/ 890587 w 1286729"/>
                <a:gd name="connsiteY1" fmla="*/ 29448 h 1372473"/>
                <a:gd name="connsiteX2" fmla="*/ 1200150 w 1286729"/>
                <a:gd name="connsiteY2" fmla="*/ 796210 h 1372473"/>
                <a:gd name="connsiteX3" fmla="*/ 804862 w 1286729"/>
                <a:gd name="connsiteY3" fmla="*/ 1362948 h 1372473"/>
                <a:gd name="connsiteX4" fmla="*/ 490537 w 1286729"/>
                <a:gd name="connsiteY4" fmla="*/ 1372473 h 1372473"/>
                <a:gd name="connsiteX5" fmla="*/ 895350 w 1286729"/>
                <a:gd name="connsiteY5" fmla="*/ 672385 h 1372473"/>
                <a:gd name="connsiteX6" fmla="*/ 547687 w 1286729"/>
                <a:gd name="connsiteY6" fmla="*/ 286623 h 1372473"/>
                <a:gd name="connsiteX7" fmla="*/ 309562 w 1286729"/>
                <a:gd name="connsiteY7" fmla="*/ 572373 h 1372473"/>
                <a:gd name="connsiteX0" fmla="*/ 0 w 1286729"/>
                <a:gd name="connsiteY0" fmla="*/ 529510 h 1372473"/>
                <a:gd name="connsiteX1" fmla="*/ 890587 w 1286729"/>
                <a:gd name="connsiteY1" fmla="*/ 29448 h 1372473"/>
                <a:gd name="connsiteX2" fmla="*/ 1200150 w 1286729"/>
                <a:gd name="connsiteY2" fmla="*/ 796210 h 1372473"/>
                <a:gd name="connsiteX3" fmla="*/ 804862 w 1286729"/>
                <a:gd name="connsiteY3" fmla="*/ 1362948 h 1372473"/>
                <a:gd name="connsiteX4" fmla="*/ 490537 w 1286729"/>
                <a:gd name="connsiteY4" fmla="*/ 1372473 h 1372473"/>
                <a:gd name="connsiteX5" fmla="*/ 895350 w 1286729"/>
                <a:gd name="connsiteY5" fmla="*/ 672385 h 1372473"/>
                <a:gd name="connsiteX6" fmla="*/ 547687 w 1286729"/>
                <a:gd name="connsiteY6" fmla="*/ 286623 h 1372473"/>
                <a:gd name="connsiteX7" fmla="*/ 309562 w 1286729"/>
                <a:gd name="connsiteY7" fmla="*/ 572373 h 1372473"/>
                <a:gd name="connsiteX0" fmla="*/ 0 w 1286729"/>
                <a:gd name="connsiteY0" fmla="*/ 529510 h 1372473"/>
                <a:gd name="connsiteX1" fmla="*/ 890587 w 1286729"/>
                <a:gd name="connsiteY1" fmla="*/ 29448 h 1372473"/>
                <a:gd name="connsiteX2" fmla="*/ 1200150 w 1286729"/>
                <a:gd name="connsiteY2" fmla="*/ 796210 h 1372473"/>
                <a:gd name="connsiteX3" fmla="*/ 804862 w 1286729"/>
                <a:gd name="connsiteY3" fmla="*/ 1362948 h 1372473"/>
                <a:gd name="connsiteX4" fmla="*/ 490537 w 1286729"/>
                <a:gd name="connsiteY4" fmla="*/ 1372473 h 1372473"/>
                <a:gd name="connsiteX5" fmla="*/ 895350 w 1286729"/>
                <a:gd name="connsiteY5" fmla="*/ 672385 h 1372473"/>
                <a:gd name="connsiteX6" fmla="*/ 547687 w 1286729"/>
                <a:gd name="connsiteY6" fmla="*/ 286623 h 1372473"/>
                <a:gd name="connsiteX7" fmla="*/ 309562 w 1286729"/>
                <a:gd name="connsiteY7" fmla="*/ 572373 h 1372473"/>
                <a:gd name="connsiteX0" fmla="*/ 0 w 1286729"/>
                <a:gd name="connsiteY0" fmla="*/ 529510 h 1372473"/>
                <a:gd name="connsiteX1" fmla="*/ 890587 w 1286729"/>
                <a:gd name="connsiteY1" fmla="*/ 29448 h 1372473"/>
                <a:gd name="connsiteX2" fmla="*/ 1200150 w 1286729"/>
                <a:gd name="connsiteY2" fmla="*/ 796210 h 1372473"/>
                <a:gd name="connsiteX3" fmla="*/ 804862 w 1286729"/>
                <a:gd name="connsiteY3" fmla="*/ 1362948 h 1372473"/>
                <a:gd name="connsiteX4" fmla="*/ 490537 w 1286729"/>
                <a:gd name="connsiteY4" fmla="*/ 1372473 h 1372473"/>
                <a:gd name="connsiteX5" fmla="*/ 895350 w 1286729"/>
                <a:gd name="connsiteY5" fmla="*/ 672385 h 1372473"/>
                <a:gd name="connsiteX6" fmla="*/ 547687 w 1286729"/>
                <a:gd name="connsiteY6" fmla="*/ 286623 h 1372473"/>
                <a:gd name="connsiteX7" fmla="*/ 309562 w 1286729"/>
                <a:gd name="connsiteY7" fmla="*/ 572373 h 1372473"/>
                <a:gd name="connsiteX0" fmla="*/ 0 w 1286729"/>
                <a:gd name="connsiteY0" fmla="*/ 529510 h 1372473"/>
                <a:gd name="connsiteX1" fmla="*/ 890587 w 1286729"/>
                <a:gd name="connsiteY1" fmla="*/ 29448 h 1372473"/>
                <a:gd name="connsiteX2" fmla="*/ 1200150 w 1286729"/>
                <a:gd name="connsiteY2" fmla="*/ 796210 h 1372473"/>
                <a:gd name="connsiteX3" fmla="*/ 804862 w 1286729"/>
                <a:gd name="connsiteY3" fmla="*/ 1362948 h 1372473"/>
                <a:gd name="connsiteX4" fmla="*/ 490537 w 1286729"/>
                <a:gd name="connsiteY4" fmla="*/ 1372473 h 1372473"/>
                <a:gd name="connsiteX5" fmla="*/ 895350 w 1286729"/>
                <a:gd name="connsiteY5" fmla="*/ 672385 h 1372473"/>
                <a:gd name="connsiteX6" fmla="*/ 547687 w 1286729"/>
                <a:gd name="connsiteY6" fmla="*/ 286623 h 1372473"/>
                <a:gd name="connsiteX7" fmla="*/ 309562 w 1286729"/>
                <a:gd name="connsiteY7" fmla="*/ 572373 h 1372473"/>
                <a:gd name="connsiteX0" fmla="*/ 0 w 1286729"/>
                <a:gd name="connsiteY0" fmla="*/ 529510 h 1372473"/>
                <a:gd name="connsiteX1" fmla="*/ 890587 w 1286729"/>
                <a:gd name="connsiteY1" fmla="*/ 29448 h 1372473"/>
                <a:gd name="connsiteX2" fmla="*/ 1200150 w 1286729"/>
                <a:gd name="connsiteY2" fmla="*/ 796210 h 1372473"/>
                <a:gd name="connsiteX3" fmla="*/ 804862 w 1286729"/>
                <a:gd name="connsiteY3" fmla="*/ 1362948 h 1372473"/>
                <a:gd name="connsiteX4" fmla="*/ 490537 w 1286729"/>
                <a:gd name="connsiteY4" fmla="*/ 1372473 h 1372473"/>
                <a:gd name="connsiteX5" fmla="*/ 895350 w 1286729"/>
                <a:gd name="connsiteY5" fmla="*/ 672385 h 1372473"/>
                <a:gd name="connsiteX6" fmla="*/ 547687 w 1286729"/>
                <a:gd name="connsiteY6" fmla="*/ 286623 h 1372473"/>
                <a:gd name="connsiteX7" fmla="*/ 309562 w 1286729"/>
                <a:gd name="connsiteY7" fmla="*/ 572373 h 1372473"/>
                <a:gd name="connsiteX0" fmla="*/ 0 w 1286729"/>
                <a:gd name="connsiteY0" fmla="*/ 529510 h 1372473"/>
                <a:gd name="connsiteX1" fmla="*/ 890587 w 1286729"/>
                <a:gd name="connsiteY1" fmla="*/ 29448 h 1372473"/>
                <a:gd name="connsiteX2" fmla="*/ 1200150 w 1286729"/>
                <a:gd name="connsiteY2" fmla="*/ 796210 h 1372473"/>
                <a:gd name="connsiteX3" fmla="*/ 795337 w 1286729"/>
                <a:gd name="connsiteY3" fmla="*/ 1372473 h 1372473"/>
                <a:gd name="connsiteX4" fmla="*/ 490537 w 1286729"/>
                <a:gd name="connsiteY4" fmla="*/ 1372473 h 1372473"/>
                <a:gd name="connsiteX5" fmla="*/ 895350 w 1286729"/>
                <a:gd name="connsiteY5" fmla="*/ 672385 h 1372473"/>
                <a:gd name="connsiteX6" fmla="*/ 547687 w 1286729"/>
                <a:gd name="connsiteY6" fmla="*/ 286623 h 1372473"/>
                <a:gd name="connsiteX7" fmla="*/ 309562 w 1286729"/>
                <a:gd name="connsiteY7" fmla="*/ 572373 h 1372473"/>
                <a:gd name="connsiteX0" fmla="*/ 0 w 1286729"/>
                <a:gd name="connsiteY0" fmla="*/ 529510 h 1372473"/>
                <a:gd name="connsiteX1" fmla="*/ 890587 w 1286729"/>
                <a:gd name="connsiteY1" fmla="*/ 29448 h 1372473"/>
                <a:gd name="connsiteX2" fmla="*/ 1200150 w 1286729"/>
                <a:gd name="connsiteY2" fmla="*/ 796210 h 1372473"/>
                <a:gd name="connsiteX3" fmla="*/ 795337 w 1286729"/>
                <a:gd name="connsiteY3" fmla="*/ 1372473 h 1372473"/>
                <a:gd name="connsiteX4" fmla="*/ 490537 w 1286729"/>
                <a:gd name="connsiteY4" fmla="*/ 1372473 h 1372473"/>
                <a:gd name="connsiteX5" fmla="*/ 895350 w 1286729"/>
                <a:gd name="connsiteY5" fmla="*/ 672385 h 1372473"/>
                <a:gd name="connsiteX6" fmla="*/ 547687 w 1286729"/>
                <a:gd name="connsiteY6" fmla="*/ 286623 h 1372473"/>
                <a:gd name="connsiteX7" fmla="*/ 309562 w 1286729"/>
                <a:gd name="connsiteY7" fmla="*/ 572373 h 1372473"/>
                <a:gd name="connsiteX0" fmla="*/ 0 w 1286729"/>
                <a:gd name="connsiteY0" fmla="*/ 529510 h 1372473"/>
                <a:gd name="connsiteX1" fmla="*/ 890587 w 1286729"/>
                <a:gd name="connsiteY1" fmla="*/ 29448 h 1372473"/>
                <a:gd name="connsiteX2" fmla="*/ 1200150 w 1286729"/>
                <a:gd name="connsiteY2" fmla="*/ 796210 h 1372473"/>
                <a:gd name="connsiteX3" fmla="*/ 795337 w 1286729"/>
                <a:gd name="connsiteY3" fmla="*/ 1372473 h 1372473"/>
                <a:gd name="connsiteX4" fmla="*/ 490537 w 1286729"/>
                <a:gd name="connsiteY4" fmla="*/ 1372473 h 1372473"/>
                <a:gd name="connsiteX5" fmla="*/ 895350 w 1286729"/>
                <a:gd name="connsiteY5" fmla="*/ 672385 h 1372473"/>
                <a:gd name="connsiteX6" fmla="*/ 547687 w 1286729"/>
                <a:gd name="connsiteY6" fmla="*/ 286623 h 1372473"/>
                <a:gd name="connsiteX7" fmla="*/ 309562 w 1286729"/>
                <a:gd name="connsiteY7" fmla="*/ 572373 h 1372473"/>
                <a:gd name="connsiteX0" fmla="*/ 0 w 1286729"/>
                <a:gd name="connsiteY0" fmla="*/ 529510 h 1372473"/>
                <a:gd name="connsiteX1" fmla="*/ 890587 w 1286729"/>
                <a:gd name="connsiteY1" fmla="*/ 29448 h 1372473"/>
                <a:gd name="connsiteX2" fmla="*/ 1200150 w 1286729"/>
                <a:gd name="connsiteY2" fmla="*/ 796210 h 1372473"/>
                <a:gd name="connsiteX3" fmla="*/ 795337 w 1286729"/>
                <a:gd name="connsiteY3" fmla="*/ 1372473 h 1372473"/>
                <a:gd name="connsiteX4" fmla="*/ 490537 w 1286729"/>
                <a:gd name="connsiteY4" fmla="*/ 1372473 h 1372473"/>
                <a:gd name="connsiteX5" fmla="*/ 895350 w 1286729"/>
                <a:gd name="connsiteY5" fmla="*/ 672385 h 1372473"/>
                <a:gd name="connsiteX6" fmla="*/ 547687 w 1286729"/>
                <a:gd name="connsiteY6" fmla="*/ 286623 h 1372473"/>
                <a:gd name="connsiteX7" fmla="*/ 309562 w 1286729"/>
                <a:gd name="connsiteY7" fmla="*/ 572373 h 1372473"/>
                <a:gd name="connsiteX0" fmla="*/ 0 w 1286729"/>
                <a:gd name="connsiteY0" fmla="*/ 529510 h 1372473"/>
                <a:gd name="connsiteX1" fmla="*/ 890587 w 1286729"/>
                <a:gd name="connsiteY1" fmla="*/ 29448 h 1372473"/>
                <a:gd name="connsiteX2" fmla="*/ 1200150 w 1286729"/>
                <a:gd name="connsiteY2" fmla="*/ 796210 h 1372473"/>
                <a:gd name="connsiteX3" fmla="*/ 795337 w 1286729"/>
                <a:gd name="connsiteY3" fmla="*/ 1372473 h 1372473"/>
                <a:gd name="connsiteX4" fmla="*/ 490537 w 1286729"/>
                <a:gd name="connsiteY4" fmla="*/ 1372473 h 1372473"/>
                <a:gd name="connsiteX5" fmla="*/ 895350 w 1286729"/>
                <a:gd name="connsiteY5" fmla="*/ 672385 h 1372473"/>
                <a:gd name="connsiteX6" fmla="*/ 547687 w 1286729"/>
                <a:gd name="connsiteY6" fmla="*/ 286623 h 1372473"/>
                <a:gd name="connsiteX7" fmla="*/ 309562 w 1286729"/>
                <a:gd name="connsiteY7" fmla="*/ 572373 h 1372473"/>
                <a:gd name="connsiteX0" fmla="*/ 0 w 1286729"/>
                <a:gd name="connsiteY0" fmla="*/ 529510 h 1372473"/>
                <a:gd name="connsiteX1" fmla="*/ 890587 w 1286729"/>
                <a:gd name="connsiteY1" fmla="*/ 29448 h 1372473"/>
                <a:gd name="connsiteX2" fmla="*/ 1200150 w 1286729"/>
                <a:gd name="connsiteY2" fmla="*/ 796210 h 1372473"/>
                <a:gd name="connsiteX3" fmla="*/ 795337 w 1286729"/>
                <a:gd name="connsiteY3" fmla="*/ 1372473 h 1372473"/>
                <a:gd name="connsiteX4" fmla="*/ 490537 w 1286729"/>
                <a:gd name="connsiteY4" fmla="*/ 1372473 h 1372473"/>
                <a:gd name="connsiteX5" fmla="*/ 895350 w 1286729"/>
                <a:gd name="connsiteY5" fmla="*/ 672385 h 1372473"/>
                <a:gd name="connsiteX6" fmla="*/ 547687 w 1286729"/>
                <a:gd name="connsiteY6" fmla="*/ 286623 h 1372473"/>
                <a:gd name="connsiteX7" fmla="*/ 309562 w 1286729"/>
                <a:gd name="connsiteY7" fmla="*/ 572373 h 1372473"/>
                <a:gd name="connsiteX0" fmla="*/ 0 w 1286729"/>
                <a:gd name="connsiteY0" fmla="*/ 529510 h 1372473"/>
                <a:gd name="connsiteX1" fmla="*/ 890587 w 1286729"/>
                <a:gd name="connsiteY1" fmla="*/ 29448 h 1372473"/>
                <a:gd name="connsiteX2" fmla="*/ 1200150 w 1286729"/>
                <a:gd name="connsiteY2" fmla="*/ 796210 h 1372473"/>
                <a:gd name="connsiteX3" fmla="*/ 795337 w 1286729"/>
                <a:gd name="connsiteY3" fmla="*/ 1372473 h 1372473"/>
                <a:gd name="connsiteX4" fmla="*/ 490537 w 1286729"/>
                <a:gd name="connsiteY4" fmla="*/ 1372473 h 1372473"/>
                <a:gd name="connsiteX5" fmla="*/ 895350 w 1286729"/>
                <a:gd name="connsiteY5" fmla="*/ 672385 h 1372473"/>
                <a:gd name="connsiteX6" fmla="*/ 547687 w 1286729"/>
                <a:gd name="connsiteY6" fmla="*/ 286623 h 1372473"/>
                <a:gd name="connsiteX7" fmla="*/ 309562 w 1286729"/>
                <a:gd name="connsiteY7" fmla="*/ 572373 h 1372473"/>
                <a:gd name="connsiteX0" fmla="*/ 0 w 1286729"/>
                <a:gd name="connsiteY0" fmla="*/ 531927 h 1374890"/>
                <a:gd name="connsiteX1" fmla="*/ 890587 w 1286729"/>
                <a:gd name="connsiteY1" fmla="*/ 31865 h 1374890"/>
                <a:gd name="connsiteX2" fmla="*/ 1200150 w 1286729"/>
                <a:gd name="connsiteY2" fmla="*/ 798627 h 1374890"/>
                <a:gd name="connsiteX3" fmla="*/ 795337 w 1286729"/>
                <a:gd name="connsiteY3" fmla="*/ 1374890 h 1374890"/>
                <a:gd name="connsiteX4" fmla="*/ 490537 w 1286729"/>
                <a:gd name="connsiteY4" fmla="*/ 1374890 h 1374890"/>
                <a:gd name="connsiteX5" fmla="*/ 895350 w 1286729"/>
                <a:gd name="connsiteY5" fmla="*/ 674802 h 1374890"/>
                <a:gd name="connsiteX6" fmla="*/ 547687 w 1286729"/>
                <a:gd name="connsiteY6" fmla="*/ 289040 h 1374890"/>
                <a:gd name="connsiteX7" fmla="*/ 309562 w 1286729"/>
                <a:gd name="connsiteY7" fmla="*/ 574790 h 1374890"/>
                <a:gd name="connsiteX0" fmla="*/ 0 w 1286729"/>
                <a:gd name="connsiteY0" fmla="*/ 529815 h 1372778"/>
                <a:gd name="connsiteX1" fmla="*/ 890587 w 1286729"/>
                <a:gd name="connsiteY1" fmla="*/ 29753 h 1372778"/>
                <a:gd name="connsiteX2" fmla="*/ 1200150 w 1286729"/>
                <a:gd name="connsiteY2" fmla="*/ 796515 h 1372778"/>
                <a:gd name="connsiteX3" fmla="*/ 795337 w 1286729"/>
                <a:gd name="connsiteY3" fmla="*/ 1372778 h 1372778"/>
                <a:gd name="connsiteX4" fmla="*/ 490537 w 1286729"/>
                <a:gd name="connsiteY4" fmla="*/ 1372778 h 1372778"/>
                <a:gd name="connsiteX5" fmla="*/ 895350 w 1286729"/>
                <a:gd name="connsiteY5" fmla="*/ 672690 h 1372778"/>
                <a:gd name="connsiteX6" fmla="*/ 547687 w 1286729"/>
                <a:gd name="connsiteY6" fmla="*/ 286928 h 1372778"/>
                <a:gd name="connsiteX7" fmla="*/ 309562 w 1286729"/>
                <a:gd name="connsiteY7" fmla="*/ 572678 h 1372778"/>
                <a:gd name="connsiteX0" fmla="*/ 0 w 1292671"/>
                <a:gd name="connsiteY0" fmla="*/ 529815 h 1372778"/>
                <a:gd name="connsiteX1" fmla="*/ 890587 w 1292671"/>
                <a:gd name="connsiteY1" fmla="*/ 29753 h 1372778"/>
                <a:gd name="connsiteX2" fmla="*/ 1200150 w 1292671"/>
                <a:gd name="connsiteY2" fmla="*/ 796515 h 1372778"/>
                <a:gd name="connsiteX3" fmla="*/ 795337 w 1292671"/>
                <a:gd name="connsiteY3" fmla="*/ 1372778 h 1372778"/>
                <a:gd name="connsiteX4" fmla="*/ 490537 w 1292671"/>
                <a:gd name="connsiteY4" fmla="*/ 1372778 h 1372778"/>
                <a:gd name="connsiteX5" fmla="*/ 895350 w 1292671"/>
                <a:gd name="connsiteY5" fmla="*/ 672690 h 1372778"/>
                <a:gd name="connsiteX6" fmla="*/ 547687 w 1292671"/>
                <a:gd name="connsiteY6" fmla="*/ 286928 h 1372778"/>
                <a:gd name="connsiteX7" fmla="*/ 309562 w 1292671"/>
                <a:gd name="connsiteY7" fmla="*/ 572678 h 1372778"/>
                <a:gd name="connsiteX0" fmla="*/ 0 w 1292671"/>
                <a:gd name="connsiteY0" fmla="*/ 529815 h 1372778"/>
                <a:gd name="connsiteX1" fmla="*/ 890587 w 1292671"/>
                <a:gd name="connsiteY1" fmla="*/ 29753 h 1372778"/>
                <a:gd name="connsiteX2" fmla="*/ 1200150 w 1292671"/>
                <a:gd name="connsiteY2" fmla="*/ 796515 h 1372778"/>
                <a:gd name="connsiteX3" fmla="*/ 795337 w 1292671"/>
                <a:gd name="connsiteY3" fmla="*/ 1372778 h 1372778"/>
                <a:gd name="connsiteX4" fmla="*/ 490537 w 1292671"/>
                <a:gd name="connsiteY4" fmla="*/ 1372778 h 1372778"/>
                <a:gd name="connsiteX5" fmla="*/ 895350 w 1292671"/>
                <a:gd name="connsiteY5" fmla="*/ 672690 h 1372778"/>
                <a:gd name="connsiteX6" fmla="*/ 547687 w 1292671"/>
                <a:gd name="connsiteY6" fmla="*/ 286928 h 1372778"/>
                <a:gd name="connsiteX7" fmla="*/ 309562 w 1292671"/>
                <a:gd name="connsiteY7" fmla="*/ 572678 h 1372778"/>
                <a:gd name="connsiteX8" fmla="*/ 0 w 1292671"/>
                <a:gd name="connsiteY8" fmla="*/ 529815 h 137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2671" h="1372778">
                  <a:moveTo>
                    <a:pt x="0" y="529815"/>
                  </a:moveTo>
                  <a:cubicBezTo>
                    <a:pt x="151605" y="-120266"/>
                    <a:pt x="805656" y="-3586"/>
                    <a:pt x="890587" y="29753"/>
                  </a:cubicBezTo>
                  <a:cubicBezTo>
                    <a:pt x="1262858" y="168658"/>
                    <a:pt x="1401762" y="512353"/>
                    <a:pt x="1200150" y="796515"/>
                  </a:cubicBezTo>
                  <a:cubicBezTo>
                    <a:pt x="1068387" y="985428"/>
                    <a:pt x="779462" y="1050515"/>
                    <a:pt x="795337" y="1372778"/>
                  </a:cubicBezTo>
                  <a:lnTo>
                    <a:pt x="490537" y="1372778"/>
                  </a:lnTo>
                  <a:cubicBezTo>
                    <a:pt x="482600" y="925103"/>
                    <a:pt x="684212" y="867953"/>
                    <a:pt x="895350" y="672690"/>
                  </a:cubicBezTo>
                  <a:cubicBezTo>
                    <a:pt x="1122363" y="413136"/>
                    <a:pt x="804067" y="191676"/>
                    <a:pt x="547687" y="286928"/>
                  </a:cubicBezTo>
                  <a:cubicBezTo>
                    <a:pt x="427831" y="341696"/>
                    <a:pt x="365125" y="444091"/>
                    <a:pt x="309562" y="572678"/>
                  </a:cubicBezTo>
                  <a:lnTo>
                    <a:pt x="0" y="529815"/>
                  </a:lnTo>
                  <a:close/>
                </a:path>
              </a:pathLst>
            </a:custGeom>
            <a:noFill/>
            <a:ln w="22225">
              <a:solidFill>
                <a:srgbClr val="0065A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1289213" y="2649010"/>
              <a:ext cx="347662" cy="347662"/>
            </a:xfrm>
            <a:prstGeom prst="ellipse">
              <a:avLst/>
            </a:prstGeom>
            <a:noFill/>
            <a:ln w="22225">
              <a:solidFill>
                <a:srgbClr val="0065A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8" name="Freeform 9"/>
          <p:cNvSpPr>
            <a:spLocks noChangeAspect="1" noChangeArrowheads="1"/>
          </p:cNvSpPr>
          <p:nvPr/>
        </p:nvSpPr>
        <p:spPr bwMode="auto">
          <a:xfrm>
            <a:off x="7000428" y="2057536"/>
            <a:ext cx="619828" cy="802914"/>
          </a:xfrm>
          <a:custGeom>
            <a:avLst/>
            <a:gdLst>
              <a:gd name="T0" fmla="*/ 2147483647 w 2872"/>
              <a:gd name="T1" fmla="*/ 2147483647 h 3711"/>
              <a:gd name="T2" fmla="*/ 2147483647 w 2872"/>
              <a:gd name="T3" fmla="*/ 2147483647 h 3711"/>
              <a:gd name="T4" fmla="*/ 2147483647 w 2872"/>
              <a:gd name="T5" fmla="*/ 2147483647 h 3711"/>
              <a:gd name="T6" fmla="*/ 2147483647 w 2872"/>
              <a:gd name="T7" fmla="*/ 2147483647 h 3711"/>
              <a:gd name="T8" fmla="*/ 2147483647 w 2872"/>
              <a:gd name="T9" fmla="*/ 2147483647 h 3711"/>
              <a:gd name="T10" fmla="*/ 2147483647 w 2872"/>
              <a:gd name="T11" fmla="*/ 2147483647 h 3711"/>
              <a:gd name="T12" fmla="*/ 2147483647 w 2872"/>
              <a:gd name="T13" fmla="*/ 2147483647 h 3711"/>
              <a:gd name="T14" fmla="*/ 2147483647 w 2872"/>
              <a:gd name="T15" fmla="*/ 2147483647 h 3711"/>
              <a:gd name="T16" fmla="*/ 2147483647 w 2872"/>
              <a:gd name="T17" fmla="*/ 2147483647 h 3711"/>
              <a:gd name="T18" fmla="*/ 2147483647 w 2872"/>
              <a:gd name="T19" fmla="*/ 2147483647 h 3711"/>
              <a:gd name="T20" fmla="*/ 2147483647 w 2872"/>
              <a:gd name="T21" fmla="*/ 2147483647 h 3711"/>
              <a:gd name="T22" fmla="*/ 2147483647 w 2872"/>
              <a:gd name="T23" fmla="*/ 2147483647 h 3711"/>
              <a:gd name="T24" fmla="*/ 2147483647 w 2872"/>
              <a:gd name="T25" fmla="*/ 2147483647 h 3711"/>
              <a:gd name="T26" fmla="*/ 2147483647 w 2872"/>
              <a:gd name="T27" fmla="*/ 0 h 3711"/>
              <a:gd name="T28" fmla="*/ 2147483647 w 2872"/>
              <a:gd name="T29" fmla="*/ 2147483647 h 3711"/>
              <a:gd name="T30" fmla="*/ 2147483647 w 2872"/>
              <a:gd name="T31" fmla="*/ 2147483647 h 3711"/>
              <a:gd name="T32" fmla="*/ 2147483647 w 2872"/>
              <a:gd name="T33" fmla="*/ 2147483647 h 3711"/>
              <a:gd name="T34" fmla="*/ 2147483647 w 2872"/>
              <a:gd name="T35" fmla="*/ 2147483647 h 3711"/>
              <a:gd name="T36" fmla="*/ 2147483647 w 2872"/>
              <a:gd name="T37" fmla="*/ 2147483647 h 3711"/>
              <a:gd name="T38" fmla="*/ 2147483647 w 2872"/>
              <a:gd name="T39" fmla="*/ 2147483647 h 3711"/>
              <a:gd name="T40" fmla="*/ 0 w 2872"/>
              <a:gd name="T41" fmla="*/ 2147483647 h 3711"/>
              <a:gd name="T42" fmla="*/ 2147483647 w 2872"/>
              <a:gd name="T43" fmla="*/ 2147483647 h 3711"/>
              <a:gd name="T44" fmla="*/ 2147483647 w 2872"/>
              <a:gd name="T45" fmla="*/ 2147483647 h 3711"/>
              <a:gd name="T46" fmla="*/ 2147483647 w 2872"/>
              <a:gd name="T47" fmla="*/ 2147483647 h 3711"/>
              <a:gd name="T48" fmla="*/ 2147483647 w 2872"/>
              <a:gd name="T49" fmla="*/ 2147483647 h 3711"/>
              <a:gd name="T50" fmla="*/ 2147483647 w 2872"/>
              <a:gd name="T51" fmla="*/ 2147483647 h 3711"/>
              <a:gd name="T52" fmla="*/ 2147483647 w 2872"/>
              <a:gd name="T53" fmla="*/ 2147483647 h 3711"/>
              <a:gd name="T54" fmla="*/ 2147483647 w 2872"/>
              <a:gd name="T55" fmla="*/ 2147483647 h 3711"/>
              <a:gd name="T56" fmla="*/ 2147483647 w 2872"/>
              <a:gd name="T57" fmla="*/ 2147483647 h 3711"/>
              <a:gd name="T58" fmla="*/ 2147483647 w 2872"/>
              <a:gd name="T59" fmla="*/ 2147483647 h 3711"/>
              <a:gd name="T60" fmla="*/ 2147483647 w 2872"/>
              <a:gd name="T61" fmla="*/ 2147483647 h 3711"/>
              <a:gd name="T62" fmla="*/ 2147483647 w 2872"/>
              <a:gd name="T63" fmla="*/ 2147483647 h 3711"/>
              <a:gd name="T64" fmla="*/ 2147483647 w 2872"/>
              <a:gd name="T65" fmla="*/ 2147483647 h 3711"/>
              <a:gd name="T66" fmla="*/ 2147483647 w 2872"/>
              <a:gd name="T67" fmla="*/ 2147483647 h 3711"/>
              <a:gd name="T68" fmla="*/ 2147483647 w 2872"/>
              <a:gd name="T69" fmla="*/ 2147483647 h 3711"/>
              <a:gd name="T70" fmla="*/ 2147483647 w 2872"/>
              <a:gd name="T71" fmla="*/ 2147483647 h 3711"/>
              <a:gd name="T72" fmla="*/ 2147483647 w 2872"/>
              <a:gd name="T73" fmla="*/ 2147483647 h 3711"/>
              <a:gd name="T74" fmla="*/ 2147483647 w 2872"/>
              <a:gd name="T75" fmla="*/ 2147483647 h 3711"/>
              <a:gd name="T76" fmla="*/ 2147483647 w 2872"/>
              <a:gd name="T77" fmla="*/ 2147483647 h 3711"/>
              <a:gd name="T78" fmla="*/ 2147483647 w 2872"/>
              <a:gd name="T79" fmla="*/ 2147483647 h 3711"/>
              <a:gd name="T80" fmla="*/ 2147483647 w 2872"/>
              <a:gd name="T81" fmla="*/ 2147483647 h 3711"/>
              <a:gd name="T82" fmla="*/ 2147483647 w 2872"/>
              <a:gd name="T83" fmla="*/ 2147483647 h 3711"/>
              <a:gd name="T84" fmla="*/ 2147483647 w 2872"/>
              <a:gd name="T85" fmla="*/ 2147483647 h 3711"/>
              <a:gd name="T86" fmla="*/ 2147483647 w 2872"/>
              <a:gd name="T87" fmla="*/ 2147483647 h 3711"/>
              <a:gd name="T88" fmla="*/ 2147483647 w 2872"/>
              <a:gd name="T89" fmla="*/ 2147483647 h 3711"/>
              <a:gd name="T90" fmla="*/ 2147483647 w 2872"/>
              <a:gd name="T91" fmla="*/ 2147483647 h 3711"/>
              <a:gd name="T92" fmla="*/ 2147483647 w 2872"/>
              <a:gd name="T93" fmla="*/ 2147483647 h 3711"/>
              <a:gd name="T94" fmla="*/ 2147483647 w 2872"/>
              <a:gd name="T95" fmla="*/ 2147483647 h 3711"/>
              <a:gd name="T96" fmla="*/ 2147483647 w 2872"/>
              <a:gd name="T97" fmla="*/ 2147483647 h 3711"/>
              <a:gd name="T98" fmla="*/ 2147483647 w 2872"/>
              <a:gd name="T99" fmla="*/ 2147483647 h 3711"/>
              <a:gd name="T100" fmla="*/ 2147483647 w 2872"/>
              <a:gd name="T101" fmla="*/ 2147483647 h 3711"/>
              <a:gd name="T102" fmla="*/ 2147483647 w 2872"/>
              <a:gd name="T103" fmla="*/ 2147483647 h 3711"/>
              <a:gd name="T104" fmla="*/ 2147483647 w 2872"/>
              <a:gd name="T105" fmla="*/ 2147483647 h 3711"/>
              <a:gd name="T106" fmla="*/ 2147483647 w 2872"/>
              <a:gd name="T107" fmla="*/ 2147483647 h 3711"/>
              <a:gd name="T108" fmla="*/ 2147483647 w 2872"/>
              <a:gd name="T109" fmla="*/ 2147483647 h 3711"/>
              <a:gd name="T110" fmla="*/ 2147483647 w 2872"/>
              <a:gd name="T111" fmla="*/ 2147483647 h 3711"/>
              <a:gd name="T112" fmla="*/ 2147483647 w 2872"/>
              <a:gd name="T113" fmla="*/ 2147483647 h 3711"/>
              <a:gd name="T114" fmla="*/ 2147483647 w 2872"/>
              <a:gd name="T115" fmla="*/ 2147483647 h 3711"/>
              <a:gd name="T116" fmla="*/ 2147483647 w 2872"/>
              <a:gd name="T117" fmla="*/ 2147483647 h 3711"/>
              <a:gd name="T118" fmla="*/ 2147483647 w 2872"/>
              <a:gd name="T119" fmla="*/ 2147483647 h 3711"/>
              <a:gd name="T120" fmla="*/ 2147483647 w 2872"/>
              <a:gd name="T121" fmla="*/ 2147483647 h 3711"/>
              <a:gd name="T122" fmla="*/ 2147483647 w 2872"/>
              <a:gd name="T123" fmla="*/ 2147483647 h 3711"/>
              <a:gd name="T124" fmla="*/ 2147483647 w 2872"/>
              <a:gd name="T125" fmla="*/ 2147483647 h 37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72"/>
              <a:gd name="T190" fmla="*/ 0 h 3711"/>
              <a:gd name="T191" fmla="*/ 2872 w 2872"/>
              <a:gd name="T192" fmla="*/ 3711 h 37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72" h="3711">
                <a:moveTo>
                  <a:pt x="610" y="3030"/>
                </a:moveTo>
                <a:lnTo>
                  <a:pt x="451" y="2862"/>
                </a:lnTo>
                <a:lnTo>
                  <a:pt x="513" y="2800"/>
                </a:lnTo>
                <a:lnTo>
                  <a:pt x="610" y="2906"/>
                </a:lnTo>
                <a:lnTo>
                  <a:pt x="866" y="2632"/>
                </a:lnTo>
                <a:lnTo>
                  <a:pt x="928" y="2694"/>
                </a:lnTo>
                <a:lnTo>
                  <a:pt x="610" y="3030"/>
                </a:lnTo>
                <a:close/>
                <a:moveTo>
                  <a:pt x="2111" y="2995"/>
                </a:moveTo>
                <a:lnTo>
                  <a:pt x="2014" y="2995"/>
                </a:lnTo>
                <a:lnTo>
                  <a:pt x="901" y="2995"/>
                </a:lnTo>
                <a:lnTo>
                  <a:pt x="901" y="2906"/>
                </a:lnTo>
                <a:lnTo>
                  <a:pt x="2111" y="2906"/>
                </a:lnTo>
                <a:lnTo>
                  <a:pt x="2111" y="2995"/>
                </a:lnTo>
                <a:close/>
                <a:moveTo>
                  <a:pt x="610" y="2297"/>
                </a:moveTo>
                <a:lnTo>
                  <a:pt x="451" y="2120"/>
                </a:lnTo>
                <a:lnTo>
                  <a:pt x="513" y="2067"/>
                </a:lnTo>
                <a:lnTo>
                  <a:pt x="610" y="2164"/>
                </a:lnTo>
                <a:lnTo>
                  <a:pt x="866" y="1899"/>
                </a:lnTo>
                <a:lnTo>
                  <a:pt x="928" y="1952"/>
                </a:lnTo>
                <a:lnTo>
                  <a:pt x="610" y="2297"/>
                </a:lnTo>
                <a:close/>
                <a:moveTo>
                  <a:pt x="2111" y="2261"/>
                </a:moveTo>
                <a:lnTo>
                  <a:pt x="2014" y="2261"/>
                </a:lnTo>
                <a:lnTo>
                  <a:pt x="901" y="2261"/>
                </a:lnTo>
                <a:lnTo>
                  <a:pt x="901" y="2173"/>
                </a:lnTo>
                <a:lnTo>
                  <a:pt x="2111" y="2173"/>
                </a:lnTo>
                <a:lnTo>
                  <a:pt x="2111" y="2261"/>
                </a:lnTo>
                <a:close/>
                <a:moveTo>
                  <a:pt x="610" y="1547"/>
                </a:moveTo>
                <a:lnTo>
                  <a:pt x="451" y="1379"/>
                </a:lnTo>
                <a:lnTo>
                  <a:pt x="513" y="1317"/>
                </a:lnTo>
                <a:lnTo>
                  <a:pt x="610" y="1423"/>
                </a:lnTo>
                <a:lnTo>
                  <a:pt x="866" y="1149"/>
                </a:lnTo>
                <a:lnTo>
                  <a:pt x="928" y="1211"/>
                </a:lnTo>
                <a:lnTo>
                  <a:pt x="610" y="1547"/>
                </a:lnTo>
                <a:close/>
                <a:moveTo>
                  <a:pt x="2111" y="1511"/>
                </a:moveTo>
                <a:lnTo>
                  <a:pt x="1996" y="1511"/>
                </a:lnTo>
                <a:lnTo>
                  <a:pt x="901" y="1511"/>
                </a:lnTo>
                <a:lnTo>
                  <a:pt x="901" y="1423"/>
                </a:lnTo>
                <a:lnTo>
                  <a:pt x="2111" y="1423"/>
                </a:lnTo>
                <a:lnTo>
                  <a:pt x="2111" y="1511"/>
                </a:lnTo>
                <a:close/>
                <a:moveTo>
                  <a:pt x="2650" y="584"/>
                </a:moveTo>
                <a:lnTo>
                  <a:pt x="2261" y="584"/>
                </a:lnTo>
                <a:lnTo>
                  <a:pt x="2261" y="310"/>
                </a:lnTo>
                <a:lnTo>
                  <a:pt x="2252" y="292"/>
                </a:lnTo>
                <a:lnTo>
                  <a:pt x="2234" y="274"/>
                </a:lnTo>
                <a:lnTo>
                  <a:pt x="2208" y="266"/>
                </a:lnTo>
                <a:lnTo>
                  <a:pt x="1775" y="266"/>
                </a:lnTo>
                <a:lnTo>
                  <a:pt x="1757" y="213"/>
                </a:lnTo>
                <a:lnTo>
                  <a:pt x="1731" y="160"/>
                </a:lnTo>
                <a:lnTo>
                  <a:pt x="1704" y="115"/>
                </a:lnTo>
                <a:lnTo>
                  <a:pt x="1660" y="80"/>
                </a:lnTo>
                <a:lnTo>
                  <a:pt x="1616" y="45"/>
                </a:lnTo>
                <a:lnTo>
                  <a:pt x="1563" y="18"/>
                </a:lnTo>
                <a:lnTo>
                  <a:pt x="1510" y="0"/>
                </a:lnTo>
                <a:lnTo>
                  <a:pt x="1458" y="0"/>
                </a:lnTo>
                <a:lnTo>
                  <a:pt x="1396" y="0"/>
                </a:lnTo>
                <a:lnTo>
                  <a:pt x="1343" y="18"/>
                </a:lnTo>
                <a:lnTo>
                  <a:pt x="1299" y="45"/>
                </a:lnTo>
                <a:lnTo>
                  <a:pt x="1246" y="80"/>
                </a:lnTo>
                <a:lnTo>
                  <a:pt x="1211" y="115"/>
                </a:lnTo>
                <a:lnTo>
                  <a:pt x="1175" y="160"/>
                </a:lnTo>
                <a:lnTo>
                  <a:pt x="1158" y="213"/>
                </a:lnTo>
                <a:lnTo>
                  <a:pt x="1140" y="266"/>
                </a:lnTo>
                <a:lnTo>
                  <a:pt x="663" y="266"/>
                </a:lnTo>
                <a:lnTo>
                  <a:pt x="627" y="274"/>
                </a:lnTo>
                <a:lnTo>
                  <a:pt x="610" y="292"/>
                </a:lnTo>
                <a:lnTo>
                  <a:pt x="610" y="310"/>
                </a:lnTo>
                <a:lnTo>
                  <a:pt x="610" y="584"/>
                </a:lnTo>
                <a:lnTo>
                  <a:pt x="221" y="584"/>
                </a:lnTo>
                <a:lnTo>
                  <a:pt x="177" y="584"/>
                </a:lnTo>
                <a:lnTo>
                  <a:pt x="133" y="601"/>
                </a:lnTo>
                <a:lnTo>
                  <a:pt x="97" y="619"/>
                </a:lnTo>
                <a:lnTo>
                  <a:pt x="62" y="645"/>
                </a:lnTo>
                <a:lnTo>
                  <a:pt x="36" y="681"/>
                </a:lnTo>
                <a:lnTo>
                  <a:pt x="18" y="716"/>
                </a:lnTo>
                <a:lnTo>
                  <a:pt x="9" y="760"/>
                </a:lnTo>
                <a:lnTo>
                  <a:pt x="0" y="804"/>
                </a:lnTo>
                <a:lnTo>
                  <a:pt x="0" y="3489"/>
                </a:lnTo>
                <a:lnTo>
                  <a:pt x="9" y="3534"/>
                </a:lnTo>
                <a:lnTo>
                  <a:pt x="18" y="3578"/>
                </a:lnTo>
                <a:lnTo>
                  <a:pt x="36" y="3613"/>
                </a:lnTo>
                <a:lnTo>
                  <a:pt x="62" y="3648"/>
                </a:lnTo>
                <a:lnTo>
                  <a:pt x="97" y="3675"/>
                </a:lnTo>
                <a:lnTo>
                  <a:pt x="133" y="3693"/>
                </a:lnTo>
                <a:lnTo>
                  <a:pt x="177" y="3710"/>
                </a:lnTo>
                <a:lnTo>
                  <a:pt x="221" y="3710"/>
                </a:lnTo>
                <a:lnTo>
                  <a:pt x="2650" y="3710"/>
                </a:lnTo>
                <a:lnTo>
                  <a:pt x="2694" y="3710"/>
                </a:lnTo>
                <a:lnTo>
                  <a:pt x="2729" y="3693"/>
                </a:lnTo>
                <a:lnTo>
                  <a:pt x="2773" y="3675"/>
                </a:lnTo>
                <a:lnTo>
                  <a:pt x="2800" y="3648"/>
                </a:lnTo>
                <a:lnTo>
                  <a:pt x="2826" y="3613"/>
                </a:lnTo>
                <a:lnTo>
                  <a:pt x="2853" y="3578"/>
                </a:lnTo>
                <a:lnTo>
                  <a:pt x="2862" y="3534"/>
                </a:lnTo>
                <a:lnTo>
                  <a:pt x="2871" y="3489"/>
                </a:lnTo>
                <a:lnTo>
                  <a:pt x="2871" y="804"/>
                </a:lnTo>
                <a:lnTo>
                  <a:pt x="2862" y="760"/>
                </a:lnTo>
                <a:lnTo>
                  <a:pt x="2853" y="716"/>
                </a:lnTo>
                <a:lnTo>
                  <a:pt x="2826" y="681"/>
                </a:lnTo>
                <a:lnTo>
                  <a:pt x="2800" y="645"/>
                </a:lnTo>
                <a:lnTo>
                  <a:pt x="2773" y="619"/>
                </a:lnTo>
                <a:lnTo>
                  <a:pt x="2729" y="601"/>
                </a:lnTo>
                <a:lnTo>
                  <a:pt x="2694" y="584"/>
                </a:lnTo>
                <a:lnTo>
                  <a:pt x="2650" y="584"/>
                </a:lnTo>
                <a:close/>
                <a:moveTo>
                  <a:pt x="698" y="354"/>
                </a:moveTo>
                <a:lnTo>
                  <a:pt x="1175" y="354"/>
                </a:lnTo>
                <a:lnTo>
                  <a:pt x="1193" y="354"/>
                </a:lnTo>
                <a:lnTo>
                  <a:pt x="1211" y="345"/>
                </a:lnTo>
                <a:lnTo>
                  <a:pt x="1219" y="336"/>
                </a:lnTo>
                <a:lnTo>
                  <a:pt x="1219" y="319"/>
                </a:lnTo>
                <a:lnTo>
                  <a:pt x="1228" y="283"/>
                </a:lnTo>
                <a:lnTo>
                  <a:pt x="1237" y="248"/>
                </a:lnTo>
                <a:lnTo>
                  <a:pt x="1255" y="204"/>
                </a:lnTo>
                <a:lnTo>
                  <a:pt x="1272" y="177"/>
                </a:lnTo>
                <a:lnTo>
                  <a:pt x="1308" y="142"/>
                </a:lnTo>
                <a:lnTo>
                  <a:pt x="1334" y="124"/>
                </a:lnTo>
                <a:lnTo>
                  <a:pt x="1378" y="107"/>
                </a:lnTo>
                <a:lnTo>
                  <a:pt x="1414" y="89"/>
                </a:lnTo>
                <a:lnTo>
                  <a:pt x="1458" y="89"/>
                </a:lnTo>
                <a:lnTo>
                  <a:pt x="1501" y="89"/>
                </a:lnTo>
                <a:lnTo>
                  <a:pt x="1537" y="107"/>
                </a:lnTo>
                <a:lnTo>
                  <a:pt x="1572" y="124"/>
                </a:lnTo>
                <a:lnTo>
                  <a:pt x="1607" y="142"/>
                </a:lnTo>
                <a:lnTo>
                  <a:pt x="1634" y="177"/>
                </a:lnTo>
                <a:lnTo>
                  <a:pt x="1660" y="204"/>
                </a:lnTo>
                <a:lnTo>
                  <a:pt x="1678" y="248"/>
                </a:lnTo>
                <a:lnTo>
                  <a:pt x="1687" y="283"/>
                </a:lnTo>
                <a:lnTo>
                  <a:pt x="1687" y="319"/>
                </a:lnTo>
                <a:lnTo>
                  <a:pt x="1696" y="336"/>
                </a:lnTo>
                <a:lnTo>
                  <a:pt x="1704" y="345"/>
                </a:lnTo>
                <a:lnTo>
                  <a:pt x="1722" y="354"/>
                </a:lnTo>
                <a:lnTo>
                  <a:pt x="1731" y="354"/>
                </a:lnTo>
                <a:lnTo>
                  <a:pt x="2173" y="354"/>
                </a:lnTo>
                <a:lnTo>
                  <a:pt x="2173" y="760"/>
                </a:lnTo>
                <a:lnTo>
                  <a:pt x="698" y="760"/>
                </a:lnTo>
                <a:lnTo>
                  <a:pt x="698" y="354"/>
                </a:lnTo>
                <a:close/>
                <a:moveTo>
                  <a:pt x="2782" y="3489"/>
                </a:moveTo>
                <a:lnTo>
                  <a:pt x="2782" y="3489"/>
                </a:lnTo>
                <a:lnTo>
                  <a:pt x="2773" y="3516"/>
                </a:lnTo>
                <a:lnTo>
                  <a:pt x="2765" y="3542"/>
                </a:lnTo>
                <a:lnTo>
                  <a:pt x="2738" y="3587"/>
                </a:lnTo>
                <a:lnTo>
                  <a:pt x="2694" y="3613"/>
                </a:lnTo>
                <a:lnTo>
                  <a:pt x="2676" y="3622"/>
                </a:lnTo>
                <a:lnTo>
                  <a:pt x="2650" y="3622"/>
                </a:lnTo>
                <a:lnTo>
                  <a:pt x="221" y="3622"/>
                </a:lnTo>
                <a:lnTo>
                  <a:pt x="195" y="3622"/>
                </a:lnTo>
                <a:lnTo>
                  <a:pt x="168" y="3613"/>
                </a:lnTo>
                <a:lnTo>
                  <a:pt x="124" y="3587"/>
                </a:lnTo>
                <a:lnTo>
                  <a:pt x="97" y="3542"/>
                </a:lnTo>
                <a:lnTo>
                  <a:pt x="89" y="3516"/>
                </a:lnTo>
                <a:lnTo>
                  <a:pt x="89" y="3489"/>
                </a:lnTo>
                <a:lnTo>
                  <a:pt x="89" y="804"/>
                </a:lnTo>
                <a:lnTo>
                  <a:pt x="89" y="778"/>
                </a:lnTo>
                <a:lnTo>
                  <a:pt x="97" y="751"/>
                </a:lnTo>
                <a:lnTo>
                  <a:pt x="124" y="707"/>
                </a:lnTo>
                <a:lnTo>
                  <a:pt x="168" y="681"/>
                </a:lnTo>
                <a:lnTo>
                  <a:pt x="195" y="672"/>
                </a:lnTo>
                <a:lnTo>
                  <a:pt x="221" y="672"/>
                </a:lnTo>
                <a:lnTo>
                  <a:pt x="610" y="672"/>
                </a:lnTo>
                <a:lnTo>
                  <a:pt x="610" y="804"/>
                </a:lnTo>
                <a:lnTo>
                  <a:pt x="610" y="822"/>
                </a:lnTo>
                <a:lnTo>
                  <a:pt x="627" y="840"/>
                </a:lnTo>
                <a:lnTo>
                  <a:pt x="663" y="849"/>
                </a:lnTo>
                <a:lnTo>
                  <a:pt x="2208" y="849"/>
                </a:lnTo>
                <a:lnTo>
                  <a:pt x="2243" y="840"/>
                </a:lnTo>
                <a:lnTo>
                  <a:pt x="2252" y="822"/>
                </a:lnTo>
                <a:lnTo>
                  <a:pt x="2261" y="804"/>
                </a:lnTo>
                <a:lnTo>
                  <a:pt x="2261" y="672"/>
                </a:lnTo>
                <a:lnTo>
                  <a:pt x="2650" y="672"/>
                </a:lnTo>
                <a:lnTo>
                  <a:pt x="2676" y="672"/>
                </a:lnTo>
                <a:lnTo>
                  <a:pt x="2694" y="681"/>
                </a:lnTo>
                <a:lnTo>
                  <a:pt x="2738" y="707"/>
                </a:lnTo>
                <a:lnTo>
                  <a:pt x="2765" y="751"/>
                </a:lnTo>
                <a:lnTo>
                  <a:pt x="2773" y="778"/>
                </a:lnTo>
                <a:lnTo>
                  <a:pt x="2782" y="804"/>
                </a:lnTo>
                <a:lnTo>
                  <a:pt x="2782" y="3489"/>
                </a:lnTo>
                <a:close/>
                <a:moveTo>
                  <a:pt x="1458" y="186"/>
                </a:moveTo>
                <a:lnTo>
                  <a:pt x="1458" y="186"/>
                </a:lnTo>
                <a:lnTo>
                  <a:pt x="1423" y="195"/>
                </a:lnTo>
                <a:lnTo>
                  <a:pt x="1396" y="204"/>
                </a:lnTo>
                <a:lnTo>
                  <a:pt x="1370" y="213"/>
                </a:lnTo>
                <a:lnTo>
                  <a:pt x="1352" y="230"/>
                </a:lnTo>
                <a:lnTo>
                  <a:pt x="1334" y="257"/>
                </a:lnTo>
                <a:lnTo>
                  <a:pt x="1317" y="283"/>
                </a:lnTo>
                <a:lnTo>
                  <a:pt x="1308" y="310"/>
                </a:lnTo>
                <a:lnTo>
                  <a:pt x="1308" y="336"/>
                </a:lnTo>
                <a:lnTo>
                  <a:pt x="1308" y="372"/>
                </a:lnTo>
                <a:lnTo>
                  <a:pt x="1317" y="398"/>
                </a:lnTo>
                <a:lnTo>
                  <a:pt x="1334" y="425"/>
                </a:lnTo>
                <a:lnTo>
                  <a:pt x="1352" y="442"/>
                </a:lnTo>
                <a:lnTo>
                  <a:pt x="1370" y="460"/>
                </a:lnTo>
                <a:lnTo>
                  <a:pt x="1396" y="478"/>
                </a:lnTo>
                <a:lnTo>
                  <a:pt x="1423" y="486"/>
                </a:lnTo>
                <a:lnTo>
                  <a:pt x="1458" y="486"/>
                </a:lnTo>
                <a:lnTo>
                  <a:pt x="1484" y="486"/>
                </a:lnTo>
                <a:lnTo>
                  <a:pt x="1510" y="478"/>
                </a:lnTo>
                <a:lnTo>
                  <a:pt x="1537" y="460"/>
                </a:lnTo>
                <a:lnTo>
                  <a:pt x="1563" y="442"/>
                </a:lnTo>
                <a:lnTo>
                  <a:pt x="1581" y="425"/>
                </a:lnTo>
                <a:lnTo>
                  <a:pt x="1590" y="398"/>
                </a:lnTo>
                <a:lnTo>
                  <a:pt x="1598" y="372"/>
                </a:lnTo>
                <a:lnTo>
                  <a:pt x="1607" y="336"/>
                </a:lnTo>
                <a:lnTo>
                  <a:pt x="1598" y="310"/>
                </a:lnTo>
                <a:lnTo>
                  <a:pt x="1590" y="283"/>
                </a:lnTo>
                <a:lnTo>
                  <a:pt x="1581" y="257"/>
                </a:lnTo>
                <a:lnTo>
                  <a:pt x="1563" y="230"/>
                </a:lnTo>
                <a:lnTo>
                  <a:pt x="1537" y="213"/>
                </a:lnTo>
                <a:lnTo>
                  <a:pt x="1510" y="204"/>
                </a:lnTo>
                <a:lnTo>
                  <a:pt x="1484" y="195"/>
                </a:lnTo>
                <a:lnTo>
                  <a:pt x="1458" y="186"/>
                </a:lnTo>
                <a:close/>
                <a:moveTo>
                  <a:pt x="1458" y="398"/>
                </a:moveTo>
                <a:lnTo>
                  <a:pt x="1458" y="398"/>
                </a:lnTo>
                <a:lnTo>
                  <a:pt x="1431" y="398"/>
                </a:lnTo>
                <a:lnTo>
                  <a:pt x="1414" y="380"/>
                </a:lnTo>
                <a:lnTo>
                  <a:pt x="1396" y="363"/>
                </a:lnTo>
                <a:lnTo>
                  <a:pt x="1396" y="336"/>
                </a:lnTo>
                <a:lnTo>
                  <a:pt x="1396" y="319"/>
                </a:lnTo>
                <a:lnTo>
                  <a:pt x="1414" y="292"/>
                </a:lnTo>
                <a:lnTo>
                  <a:pt x="1431" y="283"/>
                </a:lnTo>
                <a:lnTo>
                  <a:pt x="1458" y="274"/>
                </a:lnTo>
                <a:lnTo>
                  <a:pt x="1484" y="283"/>
                </a:lnTo>
                <a:lnTo>
                  <a:pt x="1501" y="292"/>
                </a:lnTo>
                <a:lnTo>
                  <a:pt x="1510" y="319"/>
                </a:lnTo>
                <a:lnTo>
                  <a:pt x="1519" y="336"/>
                </a:lnTo>
                <a:lnTo>
                  <a:pt x="1510" y="363"/>
                </a:lnTo>
                <a:lnTo>
                  <a:pt x="1501" y="380"/>
                </a:lnTo>
                <a:lnTo>
                  <a:pt x="1484" y="398"/>
                </a:lnTo>
                <a:lnTo>
                  <a:pt x="1458" y="398"/>
                </a:lnTo>
                <a:close/>
              </a:path>
            </a:pathLst>
          </a:custGeom>
          <a:solidFill>
            <a:srgbClr val="0065A6"/>
          </a:solidFill>
          <a:ln>
            <a:noFill/>
          </a:ln>
          <a:extLst/>
        </p:spPr>
        <p:txBody>
          <a:bodyPr wrap="none" anchor="ctr"/>
          <a:lstStyle/>
          <a:p>
            <a:endParaRPr lang="en-US"/>
          </a:p>
        </p:txBody>
      </p:sp>
      <p:sp>
        <p:nvSpPr>
          <p:cNvPr id="21" name="Footer Placeholder 4"/>
          <p:cNvSpPr txBox="1">
            <a:spLocks/>
          </p:cNvSpPr>
          <p:nvPr/>
        </p:nvSpPr>
        <p:spPr bwMode="auto">
          <a:xfrm>
            <a:off x="434150" y="624912"/>
            <a:ext cx="2701229" cy="378135"/>
          </a:xfrm>
          <a:prstGeom prst="rect">
            <a:avLst/>
          </a:prstGeom>
          <a:noFill/>
          <a:ln w="9525">
            <a:noFill/>
            <a:miter lim="800000"/>
            <a:headEnd/>
            <a:tailEnd/>
          </a:ln>
        </p:spPr>
        <p:txBody>
          <a:bodyPr/>
          <a:lstStyle/>
          <a:p>
            <a:pPr>
              <a:defRPr/>
            </a:pPr>
            <a:r>
              <a:rPr lang="en-US" sz="1400" b="1" dirty="0">
                <a:solidFill>
                  <a:schemeClr val="tx1">
                    <a:lumMod val="65000"/>
                    <a:lumOff val="35000"/>
                  </a:schemeClr>
                </a:solidFill>
                <a:latin typeface="Arial" pitchFamily="-1" charset="0"/>
                <a:ea typeface="ＭＳ Ｐゴシック" pitchFamily="-65" charset="-128"/>
                <a:cs typeface="ＭＳ Ｐゴシック" pitchFamily="-65" charset="-128"/>
              </a:rPr>
              <a:t>A phone call away</a:t>
            </a:r>
          </a:p>
        </p:txBody>
      </p:sp>
      <p:sp>
        <p:nvSpPr>
          <p:cNvPr id="18" name="TextBox 17"/>
          <p:cNvSpPr txBox="1"/>
          <p:nvPr/>
        </p:nvSpPr>
        <p:spPr>
          <a:xfrm>
            <a:off x="434150" y="4984312"/>
            <a:ext cx="5523948" cy="123111"/>
          </a:xfrm>
          <a:prstGeom prst="rect">
            <a:avLst/>
          </a:prstGeom>
          <a:noFill/>
        </p:spPr>
        <p:txBody>
          <a:bodyPr wrap="none" lIns="0" tIns="0" rIns="0" bIns="0" rtlCol="0">
            <a:spAutoFit/>
          </a:bodyPr>
          <a:lstStyle/>
          <a:p>
            <a:r>
              <a:rPr lang="en-US" sz="800" dirty="0" smtClean="0">
                <a:solidFill>
                  <a:schemeClr val="tx1">
                    <a:lumMod val="50000"/>
                    <a:lumOff val="50000"/>
                  </a:schemeClr>
                </a:solidFill>
                <a:latin typeface="Arial Narrow" panose="020B0606020202030204" pitchFamily="34" charset="0"/>
              </a:rPr>
              <a:t>Confidential, unpublished property of Cigna. Do not duplicate or distribute. Use and distribution limited solely to authorized personnel. © 2019 Cigna.</a:t>
            </a:r>
            <a:endParaRPr lang="en-US" sz="800" dirty="0">
              <a:solidFill>
                <a:schemeClr val="tx1">
                  <a:lumMod val="50000"/>
                  <a:lumOff val="50000"/>
                </a:schemeClr>
              </a:solidFill>
              <a:latin typeface="Arial Narrow" panose="020B0606020202030204" pitchFamily="34" charset="0"/>
            </a:endParaRPr>
          </a:p>
        </p:txBody>
      </p:sp>
    </p:spTree>
    <p:extLst>
      <p:ext uri="{BB962C8B-B14F-4D97-AF65-F5344CB8AC3E}">
        <p14:creationId xmlns:p14="http://schemas.microsoft.com/office/powerpoint/2010/main" val="3144234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rot="5400000">
            <a:off x="4053880" y="-757039"/>
            <a:ext cx="1053703" cy="9170988"/>
          </a:xfrm>
          <a:prstGeom prst="rect">
            <a:avLst/>
          </a:prstGeom>
          <a:solidFill>
            <a:srgbClr val="002850"/>
          </a:solidFill>
          <a:ln w="349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00"/>
              </a:solidFill>
              <a:ea typeface="ＭＳ Ｐゴシック" pitchFamily="34" charset="-128"/>
            </a:endParaRPr>
          </a:p>
        </p:txBody>
      </p:sp>
      <p:sp>
        <p:nvSpPr>
          <p:cNvPr id="9" name="Subtitle 6"/>
          <p:cNvSpPr txBox="1">
            <a:spLocks/>
          </p:cNvSpPr>
          <p:nvPr/>
        </p:nvSpPr>
        <p:spPr bwMode="auto">
          <a:xfrm>
            <a:off x="457200" y="3301603"/>
            <a:ext cx="7696200" cy="1053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defTabSz="457200" rtl="0" eaLnBrk="1" fontAlgn="base" hangingPunct="1">
              <a:lnSpc>
                <a:spcPts val="2200"/>
              </a:lnSpc>
              <a:spcBef>
                <a:spcPct val="20000"/>
              </a:spcBef>
              <a:spcAft>
                <a:spcPct val="0"/>
              </a:spcAft>
              <a:buClr>
                <a:schemeClr val="tx1"/>
              </a:buClr>
              <a:buFont typeface="Arial" charset="0"/>
              <a:buNone/>
              <a:defRPr sz="2000" b="0" kern="1200">
                <a:solidFill>
                  <a:schemeClr val="bg1"/>
                </a:solidFill>
                <a:latin typeface="Arial" charset="0"/>
                <a:ea typeface="MS PGothic" pitchFamily="34" charset="-128"/>
                <a:cs typeface="Arial"/>
              </a:defRPr>
            </a:lvl1pPr>
            <a:lvl2pPr marL="454025" indent="-223838" algn="l" defTabSz="457200" rtl="0" eaLnBrk="1" fontAlgn="base" hangingPunct="1">
              <a:spcBef>
                <a:spcPct val="20000"/>
              </a:spcBef>
              <a:spcAft>
                <a:spcPct val="0"/>
              </a:spcAft>
              <a:buClr>
                <a:schemeClr val="tx1"/>
              </a:buClr>
              <a:buFont typeface="Arial" charset="0"/>
              <a:buChar char="–"/>
              <a:defRPr sz="1600" kern="1200">
                <a:solidFill>
                  <a:schemeClr val="tx1"/>
                </a:solidFill>
                <a:latin typeface="Arial"/>
                <a:ea typeface="MS PGothic" pitchFamily="34" charset="-128"/>
                <a:cs typeface="Arial"/>
              </a:defRPr>
            </a:lvl2pPr>
            <a:lvl3pPr marL="684213" indent="-230188" algn="l" defTabSz="457200" rtl="0" eaLnBrk="1" fontAlgn="base" hangingPunct="1">
              <a:spcBef>
                <a:spcPct val="20000"/>
              </a:spcBef>
              <a:spcAft>
                <a:spcPct val="0"/>
              </a:spcAft>
              <a:buClr>
                <a:schemeClr val="tx1"/>
              </a:buClr>
              <a:buFont typeface="Arial" charset="0"/>
              <a:buChar char="–"/>
              <a:defRPr sz="1600" kern="1200">
                <a:solidFill>
                  <a:schemeClr val="tx1"/>
                </a:solidFill>
                <a:latin typeface="Arial"/>
                <a:ea typeface="MS PGothic" pitchFamily="34" charset="-128"/>
                <a:cs typeface="Arial"/>
              </a:defRPr>
            </a:lvl3pPr>
            <a:lvl4pPr marL="915988" indent="-231775" algn="l" defTabSz="457200" rtl="0" eaLnBrk="1" fontAlgn="base" hangingPunct="1">
              <a:spcBef>
                <a:spcPct val="20000"/>
              </a:spcBef>
              <a:spcAft>
                <a:spcPct val="0"/>
              </a:spcAft>
              <a:buClr>
                <a:schemeClr val="tx1"/>
              </a:buClr>
              <a:buFont typeface="Arial" charset="0"/>
              <a:buChar char="–"/>
              <a:defRPr sz="1600" kern="1200">
                <a:solidFill>
                  <a:schemeClr val="tx1"/>
                </a:solidFill>
                <a:latin typeface="Arial"/>
                <a:ea typeface="MS PGothic" pitchFamily="34" charset="-128"/>
                <a:cs typeface="Arial"/>
              </a:defRPr>
            </a:lvl4pPr>
            <a:lvl5pPr marL="1146175" indent="-230188" algn="l" defTabSz="457200" rtl="0" eaLnBrk="1" fontAlgn="base" hangingPunct="1">
              <a:spcBef>
                <a:spcPct val="20000"/>
              </a:spcBef>
              <a:spcAft>
                <a:spcPct val="0"/>
              </a:spcAft>
              <a:buClr>
                <a:schemeClr val="tx1"/>
              </a:buClr>
              <a:buFont typeface="Arial" charset="0"/>
              <a:buChar char="–"/>
              <a:defRPr sz="1600"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b="1" dirty="0" smtClean="0"/>
              <a:t>Alternate Care Options</a:t>
            </a:r>
            <a:endParaRPr lang="en-US" sz="2800" b="1" dirty="0"/>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64" y="-73479"/>
            <a:ext cx="9170989" cy="3380559"/>
          </a:xfrm>
          <a:prstGeom prst="rect">
            <a:avLst/>
          </a:prstGeom>
        </p:spPr>
      </p:pic>
      <p:sp>
        <p:nvSpPr>
          <p:cNvPr id="10" name="TextBox 9"/>
          <p:cNvSpPr txBox="1"/>
          <p:nvPr/>
        </p:nvSpPr>
        <p:spPr>
          <a:xfrm>
            <a:off x="434150" y="4984312"/>
            <a:ext cx="5523948" cy="123111"/>
          </a:xfrm>
          <a:prstGeom prst="rect">
            <a:avLst/>
          </a:prstGeom>
          <a:noFill/>
        </p:spPr>
        <p:txBody>
          <a:bodyPr wrap="none" lIns="0" tIns="0" rIns="0" bIns="0" rtlCol="0">
            <a:spAutoFit/>
          </a:bodyPr>
          <a:lstStyle/>
          <a:p>
            <a:r>
              <a:rPr lang="en-US" sz="800" dirty="0" smtClean="0">
                <a:solidFill>
                  <a:schemeClr val="tx1">
                    <a:lumMod val="50000"/>
                    <a:lumOff val="50000"/>
                  </a:schemeClr>
                </a:solidFill>
                <a:latin typeface="Arial Narrow" panose="020B0606020202030204" pitchFamily="34" charset="0"/>
              </a:rPr>
              <a:t>Confidential, unpublished property of Cigna. Do not duplicate or distribute. Use and distribution limited solely to authorized personnel. © 2019 Cigna.</a:t>
            </a:r>
            <a:endParaRPr lang="en-US" sz="800" dirty="0">
              <a:solidFill>
                <a:schemeClr val="tx1">
                  <a:lumMod val="50000"/>
                  <a:lumOff val="50000"/>
                </a:schemeClr>
              </a:solidFill>
              <a:latin typeface="Arial Narrow" panose="020B0606020202030204" pitchFamily="34" charset="0"/>
            </a:endParaRPr>
          </a:p>
        </p:txBody>
      </p:sp>
    </p:spTree>
    <p:extLst>
      <p:ext uri="{BB962C8B-B14F-4D97-AF65-F5344CB8AC3E}">
        <p14:creationId xmlns:p14="http://schemas.microsoft.com/office/powerpoint/2010/main" val="40713982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67150" y="888977"/>
            <a:ext cx="5276850" cy="3390528"/>
          </a:xfrm>
          <a:prstGeom prst="rect">
            <a:avLst/>
          </a:prstGeom>
        </p:spPr>
      </p:pic>
      <p:sp>
        <p:nvSpPr>
          <p:cNvPr id="2" name="Title 1"/>
          <p:cNvSpPr>
            <a:spLocks noGrp="1"/>
          </p:cNvSpPr>
          <p:nvPr>
            <p:ph type="title"/>
          </p:nvPr>
        </p:nvSpPr>
        <p:spPr/>
        <p:txBody>
          <a:bodyPr/>
          <a:lstStyle/>
          <a:p>
            <a:r>
              <a:rPr lang="en-US" sz="2400" dirty="0" smtClean="0"/>
              <a:t>Virtual Care – Telehealth </a:t>
            </a:r>
            <a:endParaRPr lang="en-US" sz="2400" dirty="0"/>
          </a:p>
        </p:txBody>
      </p:sp>
      <p:grpSp>
        <p:nvGrpSpPr>
          <p:cNvPr id="6" name="Group 5"/>
          <p:cNvGrpSpPr/>
          <p:nvPr/>
        </p:nvGrpSpPr>
        <p:grpSpPr>
          <a:xfrm>
            <a:off x="842" y="748387"/>
            <a:ext cx="5570754" cy="3531514"/>
            <a:chOff x="842" y="748387"/>
            <a:chExt cx="5570754" cy="3531514"/>
          </a:xfrm>
          <a:solidFill>
            <a:srgbClr val="39B44A"/>
          </a:solidFill>
        </p:grpSpPr>
        <p:sp>
          <p:nvSpPr>
            <p:cNvPr id="7" name="Rectangle 6"/>
            <p:cNvSpPr/>
            <p:nvPr/>
          </p:nvSpPr>
          <p:spPr>
            <a:xfrm>
              <a:off x="842" y="748387"/>
              <a:ext cx="5341247" cy="353151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548640" rIns="182880" rtlCol="0" anchor="ctr"/>
            <a:lstStyle/>
            <a:p>
              <a:pPr marL="0" indent="0">
                <a:spcBef>
                  <a:spcPts val="0"/>
                </a:spcBef>
                <a:spcAft>
                  <a:spcPts val="900"/>
                </a:spcAft>
                <a:buNone/>
              </a:pPr>
              <a:r>
                <a:rPr lang="en-US" sz="1600" dirty="0">
                  <a:solidFill>
                    <a:schemeClr val="bg1"/>
                  </a:solidFill>
                  <a:latin typeface="Arial" panose="020B0604020202020204" pitchFamily="34" charset="0"/>
                  <a:cs typeface="Arial" panose="020B0604020202020204" pitchFamily="34" charset="0"/>
                </a:rPr>
                <a:t>Cigna </a:t>
              </a:r>
              <a:r>
                <a:rPr lang="en-US" sz="1600" dirty="0" smtClean="0">
                  <a:solidFill>
                    <a:schemeClr val="bg1"/>
                  </a:solidFill>
                  <a:latin typeface="Arial" panose="020B0604020202020204" pitchFamily="34" charset="0"/>
                  <a:cs typeface="Arial" panose="020B0604020202020204" pitchFamily="34" charset="0"/>
                </a:rPr>
                <a:t>Virtual Care lets </a:t>
              </a:r>
              <a:r>
                <a:rPr lang="en-US" sz="1600" dirty="0">
                  <a:solidFill>
                    <a:schemeClr val="bg1"/>
                  </a:solidFill>
                  <a:latin typeface="Arial" panose="020B0604020202020204" pitchFamily="34" charset="0"/>
                  <a:cs typeface="Arial" panose="020B0604020202020204" pitchFamily="34" charset="0"/>
                </a:rPr>
                <a:t>you get the care you need – including most prescriptions (when appropriate) – for a wide range of minor conditions. </a:t>
              </a:r>
            </a:p>
            <a:p>
              <a:pPr marL="0" indent="0">
                <a:spcBef>
                  <a:spcPts val="0"/>
                </a:spcBef>
                <a:spcAft>
                  <a:spcPts val="900"/>
                </a:spcAft>
                <a:buNone/>
              </a:pPr>
              <a:r>
                <a:rPr lang="en-US" sz="1600" dirty="0">
                  <a:solidFill>
                    <a:schemeClr val="bg1"/>
                  </a:solidFill>
                  <a:latin typeface="Arial" panose="020B0604020202020204" pitchFamily="34" charset="0"/>
                  <a:cs typeface="Arial" panose="020B0604020202020204" pitchFamily="34" charset="0"/>
                </a:rPr>
                <a:t>Connect with a board-certified provider via phone </a:t>
              </a:r>
              <a:br>
                <a:rPr lang="en-US" sz="1600" dirty="0">
                  <a:solidFill>
                    <a:schemeClr val="bg1"/>
                  </a:solidFill>
                  <a:latin typeface="Arial" panose="020B0604020202020204" pitchFamily="34" charset="0"/>
                  <a:cs typeface="Arial" panose="020B0604020202020204" pitchFamily="34" charset="0"/>
                </a:rPr>
              </a:br>
              <a:r>
                <a:rPr lang="en-US" sz="1600" dirty="0">
                  <a:solidFill>
                    <a:schemeClr val="bg1"/>
                  </a:solidFill>
                  <a:latin typeface="Arial" panose="020B0604020202020204" pitchFamily="34" charset="0"/>
                  <a:cs typeface="Arial" panose="020B0604020202020204" pitchFamily="34" charset="0"/>
                </a:rPr>
                <a:t>or video chat, when, where and how it works best </a:t>
              </a:r>
              <a:br>
                <a:rPr lang="en-US" sz="1600" dirty="0">
                  <a:solidFill>
                    <a:schemeClr val="bg1"/>
                  </a:solidFill>
                  <a:latin typeface="Arial" panose="020B0604020202020204" pitchFamily="34" charset="0"/>
                  <a:cs typeface="Arial" panose="020B0604020202020204" pitchFamily="34" charset="0"/>
                </a:rPr>
              </a:br>
              <a:r>
                <a:rPr lang="en-US" sz="1600" dirty="0">
                  <a:solidFill>
                    <a:schemeClr val="bg1"/>
                  </a:solidFill>
                  <a:latin typeface="Arial" panose="020B0604020202020204" pitchFamily="34" charset="0"/>
                  <a:cs typeface="Arial" panose="020B0604020202020204" pitchFamily="34" charset="0"/>
                </a:rPr>
                <a:t>for you. </a:t>
              </a:r>
            </a:p>
            <a:p>
              <a:pPr marL="690563" indent="-690563">
                <a:spcBef>
                  <a:spcPts val="0"/>
                </a:spcBef>
                <a:spcAft>
                  <a:spcPts val="900"/>
                </a:spcAft>
                <a:buNone/>
              </a:pPr>
              <a:r>
                <a:rPr lang="en-US" sz="1600" b="1" dirty="0">
                  <a:solidFill>
                    <a:schemeClr val="bg1"/>
                  </a:solidFill>
                  <a:latin typeface="Arial" panose="020B0604020202020204" pitchFamily="34" charset="0"/>
                  <a:cs typeface="Arial" panose="020B0604020202020204" pitchFamily="34" charset="0"/>
                </a:rPr>
                <a:t>When:</a:t>
              </a:r>
              <a:r>
                <a:rPr lang="en-US" sz="1600" dirty="0">
                  <a:solidFill>
                    <a:schemeClr val="bg1"/>
                  </a:solidFill>
                  <a:latin typeface="Arial" panose="020B0604020202020204" pitchFamily="34" charset="0"/>
                  <a:cs typeface="Arial" panose="020B0604020202020204" pitchFamily="34" charset="0"/>
                </a:rPr>
                <a:t>	24/7/365 day or night, including weekends </a:t>
              </a:r>
              <a:br>
                <a:rPr lang="en-US" sz="1600" dirty="0">
                  <a:solidFill>
                    <a:schemeClr val="bg1"/>
                  </a:solidFill>
                  <a:latin typeface="Arial" panose="020B0604020202020204" pitchFamily="34" charset="0"/>
                  <a:cs typeface="Arial" panose="020B0604020202020204" pitchFamily="34" charset="0"/>
                </a:rPr>
              </a:br>
              <a:r>
                <a:rPr lang="en-US" sz="1600" dirty="0">
                  <a:solidFill>
                    <a:schemeClr val="bg1"/>
                  </a:solidFill>
                  <a:latin typeface="Arial" panose="020B0604020202020204" pitchFamily="34" charset="0"/>
                  <a:cs typeface="Arial" panose="020B0604020202020204" pitchFamily="34" charset="0"/>
                </a:rPr>
                <a:t>and holidays.</a:t>
              </a:r>
            </a:p>
            <a:p>
              <a:pPr marL="690563" indent="-690563">
                <a:spcBef>
                  <a:spcPts val="0"/>
                </a:spcBef>
                <a:spcAft>
                  <a:spcPts val="900"/>
                </a:spcAft>
                <a:buNone/>
              </a:pPr>
              <a:r>
                <a:rPr lang="en-US" sz="1600" b="1" dirty="0">
                  <a:solidFill>
                    <a:schemeClr val="bg1"/>
                  </a:solidFill>
                  <a:latin typeface="Arial" panose="020B0604020202020204" pitchFamily="34" charset="0"/>
                  <a:cs typeface="Arial" panose="020B0604020202020204" pitchFamily="34" charset="0"/>
                </a:rPr>
                <a:t>How: </a:t>
              </a:r>
              <a:r>
                <a:rPr lang="en-US" sz="1600" dirty="0">
                  <a:solidFill>
                    <a:schemeClr val="bg1"/>
                  </a:solidFill>
                  <a:latin typeface="Arial" panose="020B0604020202020204" pitchFamily="34" charset="0"/>
                  <a:cs typeface="Arial" panose="020B0604020202020204" pitchFamily="34" charset="0"/>
                </a:rPr>
                <a:t>Phone or video chat</a:t>
              </a:r>
              <a:r>
                <a:rPr lang="en-US" sz="1600" dirty="0" smtClean="0">
                  <a:solidFill>
                    <a:schemeClr val="bg1"/>
                  </a:solidFill>
                  <a:latin typeface="Arial" panose="020B0604020202020204" pitchFamily="34" charset="0"/>
                  <a:cs typeface="Arial" panose="020B0604020202020204" pitchFamily="34" charset="0"/>
                </a:rPr>
                <a:t>.</a:t>
              </a:r>
              <a:endParaRPr lang="en-US" sz="1600" dirty="0">
                <a:solidFill>
                  <a:schemeClr val="bg1"/>
                </a:solidFill>
                <a:latin typeface="Arial" panose="020B0604020202020204" pitchFamily="34" charset="0"/>
                <a:cs typeface="Arial" panose="020B0604020202020204" pitchFamily="34" charset="0"/>
              </a:endParaRPr>
            </a:p>
          </p:txBody>
        </p:sp>
        <p:sp>
          <p:nvSpPr>
            <p:cNvPr id="8" name="Isosceles Triangle 7"/>
            <p:cNvSpPr/>
            <p:nvPr/>
          </p:nvSpPr>
          <p:spPr>
            <a:xfrm rot="16200000" flipV="1">
              <a:off x="5267342" y="1234673"/>
              <a:ext cx="343947" cy="264561"/>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sp>
        <p:nvSpPr>
          <p:cNvPr id="11" name="Footer Placeholder 4"/>
          <p:cNvSpPr txBox="1">
            <a:spLocks/>
          </p:cNvSpPr>
          <p:nvPr/>
        </p:nvSpPr>
        <p:spPr bwMode="auto">
          <a:xfrm>
            <a:off x="434150" y="4357489"/>
            <a:ext cx="6576250" cy="568999"/>
          </a:xfrm>
          <a:prstGeom prst="rect">
            <a:avLst/>
          </a:prstGeom>
          <a:noFill/>
          <a:ln w="9525">
            <a:noFill/>
            <a:miter lim="800000"/>
            <a:headEnd/>
            <a:tailEnd/>
          </a:ln>
          <a:effectLst/>
        </p:spPr>
        <p:txBody>
          <a:bodyPr vert="horz" wrap="square" lIns="0" tIns="0" rIns="0" bIns="0" numCol="1" anchor="b" anchorCtr="0" compatLnSpc="1">
            <a:prstTxWarp prst="textNoShape">
              <a:avLst/>
            </a:prstTxWarp>
            <a:noAutofit/>
          </a:bodyPr>
          <a:lstStyle>
            <a:defPPr>
              <a:defRPr lang="en-US"/>
            </a:defPPr>
            <a:lvl1pPr algn="l" defTabSz="457200" rtl="0" fontAlgn="base">
              <a:spcBef>
                <a:spcPct val="0"/>
              </a:spcBef>
              <a:spcAft>
                <a:spcPct val="0"/>
              </a:spcAft>
              <a:defRPr sz="800" kern="1200">
                <a:solidFill>
                  <a:srgbClr val="999999"/>
                </a:solidFill>
                <a:latin typeface="Arial Narrow" pitchFamily="-84" charset="0"/>
                <a:ea typeface="MS PGothic" pitchFamily="34" charset="-128"/>
                <a:cs typeface="Arial" charset="0"/>
              </a:defRPr>
            </a:lvl1pPr>
            <a:lvl2pPr marL="457200" algn="l" defTabSz="457200" rtl="0" fontAlgn="base">
              <a:spcBef>
                <a:spcPct val="0"/>
              </a:spcBef>
              <a:spcAft>
                <a:spcPct val="0"/>
              </a:spcAft>
              <a:defRPr sz="2400" kern="1200">
                <a:solidFill>
                  <a:schemeClr val="tx1"/>
                </a:solidFill>
                <a:latin typeface="Arial" charset="0"/>
                <a:ea typeface="+mn-ea"/>
                <a:cs typeface="Arial" charset="0"/>
              </a:defRPr>
            </a:lvl2pPr>
            <a:lvl3pPr marL="914400" algn="l" defTabSz="457200" rtl="0" fontAlgn="base">
              <a:spcBef>
                <a:spcPct val="0"/>
              </a:spcBef>
              <a:spcAft>
                <a:spcPct val="0"/>
              </a:spcAft>
              <a:defRPr sz="2400" kern="1200">
                <a:solidFill>
                  <a:schemeClr val="tx1"/>
                </a:solidFill>
                <a:latin typeface="Arial" charset="0"/>
                <a:ea typeface="+mn-ea"/>
                <a:cs typeface="Arial" charset="0"/>
              </a:defRPr>
            </a:lvl3pPr>
            <a:lvl4pPr marL="1371600" algn="l" defTabSz="457200" rtl="0" fontAlgn="base">
              <a:spcBef>
                <a:spcPct val="0"/>
              </a:spcBef>
              <a:spcAft>
                <a:spcPct val="0"/>
              </a:spcAft>
              <a:defRPr sz="2400" kern="1200">
                <a:solidFill>
                  <a:schemeClr val="tx1"/>
                </a:solidFill>
                <a:latin typeface="Arial" charset="0"/>
                <a:ea typeface="+mn-ea"/>
                <a:cs typeface="Arial" charset="0"/>
              </a:defRPr>
            </a:lvl4pPr>
            <a:lvl5pPr marL="1828800" algn="l" defTabSz="457200"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lnSpc>
                <a:spcPct val="90000"/>
              </a:lnSpc>
            </a:pPr>
            <a:r>
              <a:rPr lang="en-US" dirty="0">
                <a:solidFill>
                  <a:schemeClr val="tx1">
                    <a:lumMod val="50000"/>
                    <a:lumOff val="50000"/>
                  </a:schemeClr>
                </a:solidFill>
                <a:latin typeface="Arial Narrow" panose="020B0606020202030204" pitchFamily="34" charset="0"/>
              </a:rPr>
              <a:t>Telehealth services are provided exclusively by third-party vendors and not by Cigna. Providers are solely responsible for any treatment provided. Not all providers have video chat capabilities. Video chat is not available in all areas. These services are separate from the health plan’s provider network. Telehealth services may not be available in all areas or under all plan types. A primary care provider referral is not required for telehealth services. In general, to be covered by your plan, services must be medically necessary and used for the diagnosis or treatment of a covered condition. Cigna does not guarantee that a prescription will be written. See your plan materials for costs and details of coverage, including a complete description of telehealth/telemedicine benefits that may be available under your employer's specific health plan.</a:t>
            </a:r>
          </a:p>
        </p:txBody>
      </p:sp>
      <p:sp>
        <p:nvSpPr>
          <p:cNvPr id="12" name="TextBox 11"/>
          <p:cNvSpPr txBox="1"/>
          <p:nvPr/>
        </p:nvSpPr>
        <p:spPr>
          <a:xfrm>
            <a:off x="434150" y="4984312"/>
            <a:ext cx="5523948" cy="123111"/>
          </a:xfrm>
          <a:prstGeom prst="rect">
            <a:avLst/>
          </a:prstGeom>
          <a:noFill/>
        </p:spPr>
        <p:txBody>
          <a:bodyPr wrap="none" lIns="0" tIns="0" rIns="0" bIns="0" rtlCol="0">
            <a:spAutoFit/>
          </a:bodyPr>
          <a:lstStyle/>
          <a:p>
            <a:r>
              <a:rPr lang="en-US" sz="800" dirty="0" smtClean="0">
                <a:solidFill>
                  <a:schemeClr val="tx1">
                    <a:lumMod val="50000"/>
                    <a:lumOff val="50000"/>
                  </a:schemeClr>
                </a:solidFill>
                <a:latin typeface="Arial Narrow" panose="020B0606020202030204" pitchFamily="34" charset="0"/>
              </a:rPr>
              <a:t>Confidential, unpublished property of Cigna. Do not duplicate or distribute. Use and distribution limited solely to authorized personnel. © 2019 Cigna.</a:t>
            </a:r>
            <a:endParaRPr lang="en-US" sz="800" dirty="0">
              <a:solidFill>
                <a:schemeClr val="tx1">
                  <a:lumMod val="50000"/>
                  <a:lumOff val="50000"/>
                </a:schemeClr>
              </a:solidFill>
              <a:latin typeface="Arial Narrow" panose="020B0606020202030204" pitchFamily="34" charset="0"/>
            </a:endParaRPr>
          </a:p>
        </p:txBody>
      </p:sp>
    </p:spTree>
    <p:extLst>
      <p:ext uri="{BB962C8B-B14F-4D97-AF65-F5344CB8AC3E}">
        <p14:creationId xmlns:p14="http://schemas.microsoft.com/office/powerpoint/2010/main" val="5251811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461" y="903339"/>
            <a:ext cx="9144000" cy="1261868"/>
          </a:xfrm>
          <a:prstGeom prst="rect">
            <a:avLst/>
          </a:prstGeom>
          <a:solidFill>
            <a:srgbClr val="0065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Isosceles Triangle 12"/>
          <p:cNvSpPr/>
          <p:nvPr/>
        </p:nvSpPr>
        <p:spPr>
          <a:xfrm flipV="1">
            <a:off x="1381437" y="2126607"/>
            <a:ext cx="343947" cy="264561"/>
          </a:xfrm>
          <a:prstGeom prst="triangle">
            <a:avLst/>
          </a:prstGeom>
          <a:solidFill>
            <a:srgbClr val="0065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Content Placeholder 5"/>
          <p:cNvSpPr>
            <a:spLocks noGrp="1"/>
          </p:cNvSpPr>
          <p:nvPr>
            <p:ph idx="1"/>
          </p:nvPr>
        </p:nvSpPr>
        <p:spPr>
          <a:xfrm>
            <a:off x="434150" y="2318717"/>
            <a:ext cx="8282622" cy="1695902"/>
          </a:xfrm>
        </p:spPr>
        <p:txBody>
          <a:bodyPr/>
          <a:lstStyle/>
          <a:p>
            <a:pPr marL="137160" indent="-137160">
              <a:spcBef>
                <a:spcPts val="0"/>
              </a:spcBef>
              <a:spcAft>
                <a:spcPts val="1800"/>
              </a:spcAft>
            </a:pPr>
            <a:r>
              <a:rPr lang="en-US" dirty="0" smtClean="0"/>
              <a:t>Get information to help you decide where and when you should get treatment for </a:t>
            </a:r>
            <a:r>
              <a:rPr lang="en-US" dirty="0"/>
              <a:t>immediate health care needs.</a:t>
            </a:r>
            <a:endParaRPr lang="en-US" dirty="0" smtClean="0"/>
          </a:p>
          <a:p>
            <a:pPr marL="137160" indent="-137160">
              <a:spcBef>
                <a:spcPts val="0"/>
              </a:spcBef>
              <a:spcAft>
                <a:spcPts val="1800"/>
              </a:spcAft>
            </a:pPr>
            <a:r>
              <a:rPr lang="en-US" dirty="0"/>
              <a:t>Call </a:t>
            </a:r>
            <a:r>
              <a:rPr lang="en-US" dirty="0" smtClean="0"/>
              <a:t>if you need general health information or have a specific health concern.</a:t>
            </a:r>
          </a:p>
          <a:p>
            <a:pPr marL="137160" indent="-137160">
              <a:spcBef>
                <a:spcPts val="0"/>
              </a:spcBef>
              <a:spcAft>
                <a:spcPts val="1800"/>
              </a:spcAft>
            </a:pPr>
            <a:r>
              <a:rPr lang="en-US" dirty="0" smtClean="0"/>
              <a:t>You can also listen to hundreds of podcasts to help you stay informed about your health. </a:t>
            </a:r>
          </a:p>
          <a:p>
            <a:pPr marL="0" indent="0">
              <a:spcBef>
                <a:spcPts val="0"/>
              </a:spcBef>
              <a:spcAft>
                <a:spcPts val="1800"/>
              </a:spcAft>
              <a:buNone/>
            </a:pPr>
            <a:r>
              <a:rPr lang="en-US" dirty="0" smtClean="0"/>
              <a:t>Select </a:t>
            </a:r>
            <a:r>
              <a:rPr lang="en-US" dirty="0"/>
              <a:t>a topic and </a:t>
            </a:r>
            <a:r>
              <a:rPr lang="en-US" dirty="0" smtClean="0"/>
              <a:t>listen </a:t>
            </a:r>
            <a:r>
              <a:rPr lang="en-US" dirty="0"/>
              <a:t>via live-stream on your computer via </a:t>
            </a:r>
            <a:r>
              <a:rPr lang="en-US" b="1" dirty="0" err="1"/>
              <a:t>myCigna.com</a:t>
            </a:r>
            <a:r>
              <a:rPr lang="en-US" dirty="0" smtClean="0"/>
              <a:t>.</a:t>
            </a:r>
          </a:p>
        </p:txBody>
      </p:sp>
      <p:sp>
        <p:nvSpPr>
          <p:cNvPr id="5" name="Title 4"/>
          <p:cNvSpPr>
            <a:spLocks noGrp="1"/>
          </p:cNvSpPr>
          <p:nvPr>
            <p:ph type="title"/>
          </p:nvPr>
        </p:nvSpPr>
        <p:spPr/>
        <p:txBody>
          <a:bodyPr/>
          <a:lstStyle/>
          <a:p>
            <a:r>
              <a:rPr lang="en-US" sz="2400" dirty="0" smtClean="0"/>
              <a:t>Health Information Line</a:t>
            </a:r>
            <a:endParaRPr lang="en-US" sz="2400" dirty="0"/>
          </a:p>
        </p:txBody>
      </p:sp>
      <p:sp>
        <p:nvSpPr>
          <p:cNvPr id="2" name="Rectangle 1"/>
          <p:cNvSpPr/>
          <p:nvPr/>
        </p:nvSpPr>
        <p:spPr>
          <a:xfrm>
            <a:off x="434150" y="975079"/>
            <a:ext cx="8176450" cy="1077218"/>
          </a:xfrm>
          <a:prstGeom prst="rect">
            <a:avLst/>
          </a:prstGeom>
        </p:spPr>
        <p:txBody>
          <a:bodyPr wrap="square">
            <a:spAutoFit/>
          </a:bodyPr>
          <a:lstStyle/>
          <a:p>
            <a:r>
              <a:rPr lang="en-US" sz="1600" dirty="0">
                <a:solidFill>
                  <a:schemeClr val="bg1"/>
                </a:solidFill>
              </a:rPr>
              <a:t>Call the </a:t>
            </a:r>
            <a:r>
              <a:rPr lang="en-US" sz="1600" dirty="0" smtClean="0">
                <a:solidFill>
                  <a:schemeClr val="bg1"/>
                </a:solidFill>
              </a:rPr>
              <a:t>Health </a:t>
            </a:r>
            <a:r>
              <a:rPr lang="en-US" sz="1600" dirty="0">
                <a:solidFill>
                  <a:schemeClr val="bg1"/>
                </a:solidFill>
              </a:rPr>
              <a:t>Information Line </a:t>
            </a:r>
            <a:r>
              <a:rPr lang="en-US" sz="1600" dirty="0" smtClean="0">
                <a:solidFill>
                  <a:schemeClr val="bg1"/>
                </a:solidFill>
              </a:rPr>
              <a:t>24 </a:t>
            </a:r>
            <a:r>
              <a:rPr lang="en-US" sz="1600" dirty="0">
                <a:solidFill>
                  <a:schemeClr val="bg1"/>
                </a:solidFill>
              </a:rPr>
              <a:t>hours a day, seven days a </a:t>
            </a:r>
            <a:r>
              <a:rPr lang="en-US" sz="1600" dirty="0" smtClean="0">
                <a:solidFill>
                  <a:schemeClr val="bg1"/>
                </a:solidFill>
              </a:rPr>
              <a:t>week. Speak </a:t>
            </a:r>
            <a:r>
              <a:rPr lang="en-US" sz="1600" dirty="0">
                <a:solidFill>
                  <a:schemeClr val="bg1"/>
                </a:solidFill>
              </a:rPr>
              <a:t>with a </a:t>
            </a:r>
            <a:r>
              <a:rPr lang="en-US" sz="1600" dirty="0" smtClean="0">
                <a:solidFill>
                  <a:schemeClr val="bg1"/>
                </a:solidFill>
              </a:rPr>
              <a:t>clinician trained as a nurse </a:t>
            </a:r>
            <a:r>
              <a:rPr lang="en-US" sz="1600" dirty="0">
                <a:solidFill>
                  <a:schemeClr val="bg1"/>
                </a:solidFill>
              </a:rPr>
              <a:t>who is ready to provide medical </a:t>
            </a:r>
            <a:r>
              <a:rPr lang="en-US" sz="1600" dirty="0" smtClean="0">
                <a:solidFill>
                  <a:schemeClr val="bg1"/>
                </a:solidFill>
              </a:rPr>
              <a:t>guidance and </a:t>
            </a:r>
            <a:r>
              <a:rPr lang="en-US" sz="1600" dirty="0">
                <a:solidFill>
                  <a:schemeClr val="bg1"/>
                </a:solidFill>
              </a:rPr>
              <a:t>help answer health questions like how to treat a twisted ankle or a child's </a:t>
            </a:r>
            <a:r>
              <a:rPr lang="en-US" sz="1600" dirty="0" smtClean="0">
                <a:solidFill>
                  <a:schemeClr val="bg1"/>
                </a:solidFill>
              </a:rPr>
              <a:t>fever. </a:t>
            </a:r>
            <a:r>
              <a:rPr lang="en-US" sz="1600" dirty="0">
                <a:solidFill>
                  <a:schemeClr val="bg1"/>
                </a:solidFill>
              </a:rPr>
              <a:t>This toll-free number is printed on the back of your Cigna ID card.</a:t>
            </a:r>
          </a:p>
        </p:txBody>
      </p:sp>
      <p:sp>
        <p:nvSpPr>
          <p:cNvPr id="9" name="TextBox 8"/>
          <p:cNvSpPr txBox="1"/>
          <p:nvPr/>
        </p:nvSpPr>
        <p:spPr>
          <a:xfrm>
            <a:off x="434150" y="4984312"/>
            <a:ext cx="5523948" cy="123111"/>
          </a:xfrm>
          <a:prstGeom prst="rect">
            <a:avLst/>
          </a:prstGeom>
          <a:noFill/>
        </p:spPr>
        <p:txBody>
          <a:bodyPr wrap="none" lIns="0" tIns="0" rIns="0" bIns="0" rtlCol="0">
            <a:spAutoFit/>
          </a:bodyPr>
          <a:lstStyle/>
          <a:p>
            <a:r>
              <a:rPr lang="en-US" sz="800" dirty="0" smtClean="0">
                <a:solidFill>
                  <a:schemeClr val="tx1">
                    <a:lumMod val="50000"/>
                    <a:lumOff val="50000"/>
                  </a:schemeClr>
                </a:solidFill>
                <a:latin typeface="Arial Narrow" panose="020B0606020202030204" pitchFamily="34" charset="0"/>
              </a:rPr>
              <a:t>Confidential, unpublished property of Cigna. Do not duplicate or distribute. Use and distribution limited solely to authorized personnel. © 2019 Cigna.</a:t>
            </a:r>
            <a:endParaRPr lang="en-US" sz="800" dirty="0">
              <a:solidFill>
                <a:schemeClr val="tx1">
                  <a:lumMod val="50000"/>
                  <a:lumOff val="50000"/>
                </a:schemeClr>
              </a:solidFill>
              <a:latin typeface="Arial Narrow" panose="020B0606020202030204" pitchFamily="34" charset="0"/>
            </a:endParaRPr>
          </a:p>
        </p:txBody>
      </p:sp>
    </p:spTree>
    <p:extLst>
      <p:ext uri="{BB962C8B-B14F-4D97-AF65-F5344CB8AC3E}">
        <p14:creationId xmlns:p14="http://schemas.microsoft.com/office/powerpoint/2010/main" val="15170420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43525" y="508000"/>
            <a:ext cx="3800474" cy="4006849"/>
          </a:xfrm>
          <a:prstGeom prst="rect">
            <a:avLst/>
          </a:prstGeom>
        </p:spPr>
      </p:pic>
      <p:sp>
        <p:nvSpPr>
          <p:cNvPr id="6" name="Rectangle 5"/>
          <p:cNvSpPr/>
          <p:nvPr/>
        </p:nvSpPr>
        <p:spPr>
          <a:xfrm>
            <a:off x="2278" y="508001"/>
            <a:ext cx="5341247" cy="4006848"/>
          </a:xfrm>
          <a:prstGeom prst="rect">
            <a:avLst/>
          </a:prstGeom>
          <a:solidFill>
            <a:srgbClr val="0065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 name="Isosceles Triangle 6"/>
          <p:cNvSpPr/>
          <p:nvPr/>
        </p:nvSpPr>
        <p:spPr>
          <a:xfrm rot="16200000" flipV="1">
            <a:off x="5166562" y="1133893"/>
            <a:ext cx="545505" cy="264561"/>
          </a:xfrm>
          <a:prstGeom prst="triangle">
            <a:avLst/>
          </a:prstGeom>
          <a:solidFill>
            <a:srgbClr val="0065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5" name="Content Placeholder 4"/>
          <p:cNvSpPr>
            <a:spLocks noGrp="1"/>
          </p:cNvSpPr>
          <p:nvPr>
            <p:ph idx="1"/>
          </p:nvPr>
        </p:nvSpPr>
        <p:spPr>
          <a:xfrm>
            <a:off x="296990" y="521571"/>
            <a:ext cx="4599758" cy="3256011"/>
          </a:xfrm>
        </p:spPr>
        <p:txBody>
          <a:bodyPr/>
          <a:lstStyle/>
          <a:p>
            <a:pPr>
              <a:buClr>
                <a:schemeClr val="bg1"/>
              </a:buClr>
            </a:pPr>
            <a:r>
              <a:rPr lang="en-US" sz="1550" b="1" dirty="0" smtClean="0">
                <a:solidFill>
                  <a:schemeClr val="bg1"/>
                </a:solidFill>
              </a:rPr>
              <a:t>Healthcare 101</a:t>
            </a:r>
          </a:p>
          <a:p>
            <a:pPr lvl="1">
              <a:buClr>
                <a:schemeClr val="bg1"/>
              </a:buClr>
            </a:pPr>
            <a:r>
              <a:rPr lang="en-US" sz="1550" dirty="0" smtClean="0">
                <a:solidFill>
                  <a:schemeClr val="bg1"/>
                </a:solidFill>
              </a:rPr>
              <a:t>Healthcare Terms and Definitions </a:t>
            </a:r>
          </a:p>
          <a:p>
            <a:pPr lvl="1">
              <a:buClr>
                <a:schemeClr val="bg1"/>
              </a:buClr>
            </a:pPr>
            <a:r>
              <a:rPr lang="en-US" sz="1550" dirty="0" smtClean="0">
                <a:solidFill>
                  <a:schemeClr val="bg1"/>
                </a:solidFill>
              </a:rPr>
              <a:t>Medical Plan Review </a:t>
            </a:r>
          </a:p>
          <a:p>
            <a:pPr lvl="1">
              <a:buClr>
                <a:schemeClr val="bg1"/>
              </a:buClr>
            </a:pPr>
            <a:r>
              <a:rPr lang="en-US" sz="1550" dirty="0" smtClean="0">
                <a:solidFill>
                  <a:schemeClr val="bg1"/>
                </a:solidFill>
              </a:rPr>
              <a:t>90 day Now Program</a:t>
            </a:r>
          </a:p>
          <a:p>
            <a:pPr>
              <a:buClr>
                <a:schemeClr val="bg1"/>
              </a:buClr>
            </a:pPr>
            <a:r>
              <a:rPr lang="en-US" sz="1550" b="1" dirty="0" smtClean="0">
                <a:solidFill>
                  <a:schemeClr val="bg1"/>
                </a:solidFill>
              </a:rPr>
              <a:t>Preventive Care 101</a:t>
            </a:r>
          </a:p>
          <a:p>
            <a:pPr lvl="1">
              <a:buClr>
                <a:schemeClr val="bg1"/>
              </a:buClr>
            </a:pPr>
            <a:r>
              <a:rPr lang="en-US" sz="1550" dirty="0">
                <a:solidFill>
                  <a:schemeClr val="bg1"/>
                </a:solidFill>
              </a:rPr>
              <a:t>Healthcare Laws </a:t>
            </a:r>
          </a:p>
          <a:p>
            <a:pPr lvl="1">
              <a:buClr>
                <a:schemeClr val="bg1"/>
              </a:buClr>
            </a:pPr>
            <a:r>
              <a:rPr lang="en-US" sz="1550" dirty="0" smtClean="0">
                <a:solidFill>
                  <a:schemeClr val="bg1"/>
                </a:solidFill>
              </a:rPr>
              <a:t>What is preventive care?</a:t>
            </a:r>
          </a:p>
          <a:p>
            <a:pPr lvl="1">
              <a:buClr>
                <a:schemeClr val="bg1"/>
              </a:buClr>
            </a:pPr>
            <a:r>
              <a:rPr lang="en-US" sz="1550" dirty="0" smtClean="0">
                <a:solidFill>
                  <a:schemeClr val="bg1"/>
                </a:solidFill>
              </a:rPr>
              <a:t>Understanding preventive care</a:t>
            </a:r>
          </a:p>
          <a:p>
            <a:pPr lvl="2">
              <a:buClr>
                <a:schemeClr val="bg1"/>
              </a:buClr>
              <a:buFont typeface="Arial" panose="020B0604020202020204" pitchFamily="34" charset="0"/>
              <a:buChar char="•"/>
            </a:pPr>
            <a:r>
              <a:rPr lang="en-US" sz="1550" dirty="0" smtClean="0">
                <a:solidFill>
                  <a:schemeClr val="bg1"/>
                </a:solidFill>
              </a:rPr>
              <a:t>Why it’s important</a:t>
            </a:r>
          </a:p>
          <a:p>
            <a:pPr lvl="2">
              <a:buClr>
                <a:schemeClr val="bg1"/>
              </a:buClr>
              <a:buFont typeface="Arial" panose="020B0604020202020204" pitchFamily="34" charset="0"/>
              <a:buChar char="•"/>
            </a:pPr>
            <a:r>
              <a:rPr lang="en-US" sz="1550" dirty="0" smtClean="0">
                <a:solidFill>
                  <a:schemeClr val="bg1"/>
                </a:solidFill>
              </a:rPr>
              <a:t>Preventive care coverage</a:t>
            </a:r>
          </a:p>
          <a:p>
            <a:pPr lvl="2">
              <a:buClr>
                <a:schemeClr val="bg1"/>
              </a:buClr>
              <a:buFont typeface="Arial" panose="020B0604020202020204" pitchFamily="34" charset="0"/>
              <a:buChar char="•"/>
            </a:pPr>
            <a:r>
              <a:rPr lang="en-US" sz="1550" dirty="0" smtClean="0">
                <a:solidFill>
                  <a:schemeClr val="bg1"/>
                </a:solidFill>
              </a:rPr>
              <a:t>Questions for your doctor</a:t>
            </a:r>
          </a:p>
          <a:p>
            <a:pPr lvl="1">
              <a:buClr>
                <a:schemeClr val="bg1"/>
              </a:buClr>
            </a:pPr>
            <a:r>
              <a:rPr lang="en-US" sz="1550" dirty="0" smtClean="0">
                <a:solidFill>
                  <a:schemeClr val="bg1"/>
                </a:solidFill>
              </a:rPr>
              <a:t>Men’s and Women’s screenings</a:t>
            </a:r>
          </a:p>
          <a:p>
            <a:pPr lvl="1">
              <a:buClr>
                <a:schemeClr val="bg1"/>
              </a:buClr>
            </a:pPr>
            <a:r>
              <a:rPr lang="en-US" sz="1550" dirty="0" smtClean="0">
                <a:solidFill>
                  <a:schemeClr val="bg1"/>
                </a:solidFill>
              </a:rPr>
              <a:t>Flu Shots</a:t>
            </a:r>
          </a:p>
          <a:p>
            <a:pPr>
              <a:buClr>
                <a:schemeClr val="bg1"/>
              </a:buClr>
            </a:pPr>
            <a:r>
              <a:rPr lang="en-US" sz="1550" b="1" dirty="0" smtClean="0">
                <a:solidFill>
                  <a:schemeClr val="bg1"/>
                </a:solidFill>
              </a:rPr>
              <a:t>Additional resources</a:t>
            </a:r>
            <a:endParaRPr lang="en-US" sz="1550" b="1" dirty="0">
              <a:solidFill>
                <a:schemeClr val="bg1"/>
              </a:solidFill>
            </a:endParaRPr>
          </a:p>
        </p:txBody>
      </p:sp>
      <p:sp>
        <p:nvSpPr>
          <p:cNvPr id="4" name="Title 3"/>
          <p:cNvSpPr>
            <a:spLocks noGrp="1"/>
          </p:cNvSpPr>
          <p:nvPr>
            <p:ph type="title"/>
          </p:nvPr>
        </p:nvSpPr>
        <p:spPr>
          <a:xfrm>
            <a:off x="296990" y="86916"/>
            <a:ext cx="8229600" cy="484584"/>
          </a:xfrm>
        </p:spPr>
        <p:txBody>
          <a:bodyPr/>
          <a:lstStyle/>
          <a:p>
            <a:r>
              <a:rPr lang="en-US" sz="2400" dirty="0" smtClean="0"/>
              <a:t>Agenda</a:t>
            </a:r>
            <a:endParaRPr lang="en-US" sz="2400" dirty="0"/>
          </a:p>
        </p:txBody>
      </p:sp>
      <p:sp>
        <p:nvSpPr>
          <p:cNvPr id="9" name="TextBox 8"/>
          <p:cNvSpPr txBox="1"/>
          <p:nvPr/>
        </p:nvSpPr>
        <p:spPr>
          <a:xfrm>
            <a:off x="434150" y="4984312"/>
            <a:ext cx="5523948" cy="123111"/>
          </a:xfrm>
          <a:prstGeom prst="rect">
            <a:avLst/>
          </a:prstGeom>
          <a:noFill/>
        </p:spPr>
        <p:txBody>
          <a:bodyPr wrap="none" lIns="0" tIns="0" rIns="0" bIns="0" rtlCol="0">
            <a:spAutoFit/>
          </a:bodyPr>
          <a:lstStyle/>
          <a:p>
            <a:r>
              <a:rPr lang="en-US" sz="800" dirty="0" smtClean="0">
                <a:solidFill>
                  <a:schemeClr val="tx1">
                    <a:lumMod val="50000"/>
                    <a:lumOff val="50000"/>
                  </a:schemeClr>
                </a:solidFill>
                <a:latin typeface="Arial Narrow" panose="020B0606020202030204" pitchFamily="34" charset="0"/>
              </a:rPr>
              <a:t>Confidential, unpublished property of Cigna. Do not duplicate or distribute. Use and distribution limited solely to authorized personnel. © 2019 Cigna.</a:t>
            </a:r>
            <a:endParaRPr lang="en-US" sz="800" dirty="0">
              <a:solidFill>
                <a:schemeClr val="tx1">
                  <a:lumMod val="50000"/>
                  <a:lumOff val="50000"/>
                </a:schemeClr>
              </a:solidFill>
              <a:latin typeface="Arial Narrow" panose="020B0606020202030204" pitchFamily="34" charset="0"/>
            </a:endParaRPr>
          </a:p>
        </p:txBody>
      </p:sp>
    </p:spTree>
    <p:extLst>
      <p:ext uri="{BB962C8B-B14F-4D97-AF65-F5344CB8AC3E}">
        <p14:creationId xmlns:p14="http://schemas.microsoft.com/office/powerpoint/2010/main" val="2234320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200219761-001web.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1" y="1090467"/>
            <a:ext cx="5904689" cy="2803492"/>
          </a:xfrm>
          <a:prstGeom prst="rect">
            <a:avLst/>
          </a:prstGeom>
        </p:spPr>
      </p:pic>
      <p:sp>
        <p:nvSpPr>
          <p:cNvPr id="5" name="Title 4"/>
          <p:cNvSpPr>
            <a:spLocks noGrp="1"/>
          </p:cNvSpPr>
          <p:nvPr>
            <p:ph type="title"/>
          </p:nvPr>
        </p:nvSpPr>
        <p:spPr>
          <a:xfrm>
            <a:off x="371612" y="142354"/>
            <a:ext cx="8229600" cy="484584"/>
          </a:xfrm>
        </p:spPr>
        <p:txBody>
          <a:bodyPr/>
          <a:lstStyle/>
          <a:p>
            <a:r>
              <a:rPr lang="en-US" sz="2400" dirty="0" smtClean="0"/>
              <a:t>Cigna Healthy Rewards</a:t>
            </a:r>
            <a:r>
              <a:rPr lang="en-US" sz="2400" b="0" baseline="30000" dirty="0"/>
              <a:t>®</a:t>
            </a:r>
            <a:r>
              <a:rPr lang="en-US" sz="2400" dirty="0"/>
              <a:t> </a:t>
            </a:r>
            <a:r>
              <a:rPr lang="en-US" sz="2400" dirty="0" smtClean="0"/>
              <a:t>Program</a:t>
            </a:r>
            <a:r>
              <a:rPr lang="en-US" sz="2400" b="0" dirty="0" smtClean="0"/>
              <a:t>*</a:t>
            </a:r>
            <a:endParaRPr lang="en-US" sz="2400" b="0" dirty="0"/>
          </a:p>
        </p:txBody>
      </p:sp>
      <p:sp>
        <p:nvSpPr>
          <p:cNvPr id="18" name="Rectangle 17"/>
          <p:cNvSpPr/>
          <p:nvPr/>
        </p:nvSpPr>
        <p:spPr>
          <a:xfrm>
            <a:off x="5904689" y="1078124"/>
            <a:ext cx="3239312" cy="2803493"/>
          </a:xfrm>
          <a:prstGeom prst="rect">
            <a:avLst/>
          </a:prstGeom>
          <a:solidFill>
            <a:srgbClr val="0065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Content Placeholder 4"/>
          <p:cNvSpPr txBox="1">
            <a:spLocks noChangeAspect="1"/>
          </p:cNvSpPr>
          <p:nvPr/>
        </p:nvSpPr>
        <p:spPr bwMode="auto">
          <a:xfrm>
            <a:off x="5972783" y="1151398"/>
            <a:ext cx="2991411" cy="2247822"/>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230188" indent="-230188" algn="l" defTabSz="457200" rtl="0" eaLnBrk="1" fontAlgn="base" hangingPunct="1">
              <a:spcBef>
                <a:spcPct val="20000"/>
              </a:spcBef>
              <a:spcAft>
                <a:spcPct val="0"/>
              </a:spcAft>
              <a:buClr>
                <a:srgbClr val="004986"/>
              </a:buClr>
              <a:buFont typeface="Lucida Grande"/>
              <a:buChar char="&gt;"/>
              <a:defRPr sz="1600" kern="1200">
                <a:solidFill>
                  <a:schemeClr val="tx1"/>
                </a:solidFill>
                <a:latin typeface="Arial"/>
                <a:ea typeface="ＭＳ Ｐゴシック" charset="-128"/>
                <a:cs typeface="Arial"/>
              </a:defRPr>
            </a:lvl1pPr>
            <a:lvl2pPr marL="454025" indent="-223838" algn="l" defTabSz="457200" rtl="0" eaLnBrk="1" fontAlgn="base" hangingPunct="1">
              <a:spcBef>
                <a:spcPct val="20000"/>
              </a:spcBef>
              <a:spcAft>
                <a:spcPct val="0"/>
              </a:spcAft>
              <a:buClr>
                <a:schemeClr val="tx1"/>
              </a:buClr>
              <a:buFont typeface="Arial" pitchFamily="-1" charset="0"/>
              <a:buChar char="–"/>
              <a:defRPr sz="1600" kern="1200">
                <a:solidFill>
                  <a:schemeClr val="tx1"/>
                </a:solidFill>
                <a:latin typeface="Arial"/>
                <a:ea typeface="ＭＳ Ｐゴシック" charset="-128"/>
                <a:cs typeface="Arial"/>
              </a:defRPr>
            </a:lvl2pPr>
            <a:lvl3pPr marL="684213" indent="-230188" algn="l" defTabSz="457200" rtl="0" eaLnBrk="1" fontAlgn="base" hangingPunct="1">
              <a:spcBef>
                <a:spcPct val="20000"/>
              </a:spcBef>
              <a:spcAft>
                <a:spcPct val="0"/>
              </a:spcAft>
              <a:buClr>
                <a:schemeClr val="tx1"/>
              </a:buClr>
              <a:buFont typeface="Arial" pitchFamily="-1" charset="0"/>
              <a:buChar char="–"/>
              <a:defRPr sz="1600" kern="1200">
                <a:solidFill>
                  <a:schemeClr val="tx1"/>
                </a:solidFill>
                <a:latin typeface="Arial"/>
                <a:ea typeface="ＭＳ Ｐゴシック" charset="-128"/>
                <a:cs typeface="Arial"/>
              </a:defRPr>
            </a:lvl3pPr>
            <a:lvl4pPr marL="915988" indent="-231775" algn="l" defTabSz="457200" rtl="0" eaLnBrk="1" fontAlgn="base" hangingPunct="1">
              <a:spcBef>
                <a:spcPct val="20000"/>
              </a:spcBef>
              <a:spcAft>
                <a:spcPct val="0"/>
              </a:spcAft>
              <a:buClr>
                <a:schemeClr val="tx1"/>
              </a:buClr>
              <a:buFont typeface="Arial" pitchFamily="-1" charset="0"/>
              <a:buChar char="–"/>
              <a:defRPr sz="1600" kern="1200">
                <a:solidFill>
                  <a:schemeClr val="tx1"/>
                </a:solidFill>
                <a:latin typeface="Arial"/>
                <a:ea typeface="ＭＳ Ｐゴシック" charset="-128"/>
                <a:cs typeface="Arial"/>
              </a:defRPr>
            </a:lvl4pPr>
            <a:lvl5pPr marL="1146175" indent="-230188" algn="l" defTabSz="457200" rtl="0" eaLnBrk="1" fontAlgn="base" hangingPunct="1">
              <a:spcBef>
                <a:spcPct val="20000"/>
              </a:spcBef>
              <a:spcAft>
                <a:spcPct val="0"/>
              </a:spcAft>
              <a:buClr>
                <a:schemeClr val="tx1"/>
              </a:buClr>
              <a:buFont typeface="Arial" pitchFamily="-1" charset="0"/>
              <a:buChar char="–"/>
              <a:defRPr sz="16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7160" indent="-137160">
              <a:lnSpc>
                <a:spcPct val="150000"/>
              </a:lnSpc>
              <a:spcBef>
                <a:spcPts val="0"/>
              </a:spcBef>
              <a:spcAft>
                <a:spcPts val="450"/>
              </a:spcAft>
              <a:buClrTx/>
              <a:buFont typeface="Arial"/>
              <a:buChar char="•"/>
            </a:pPr>
            <a:r>
              <a:rPr lang="en-US" sz="1400" dirty="0" smtClean="0">
                <a:solidFill>
                  <a:schemeClr val="bg1"/>
                </a:solidFill>
              </a:rPr>
              <a:t>Fitness &amp; </a:t>
            </a:r>
            <a:r>
              <a:rPr lang="en-US" sz="1400" dirty="0">
                <a:solidFill>
                  <a:schemeClr val="bg1"/>
                </a:solidFill>
              </a:rPr>
              <a:t>Mind/Body </a:t>
            </a:r>
            <a:endParaRPr lang="en-US" sz="1400" dirty="0" smtClean="0">
              <a:solidFill>
                <a:schemeClr val="bg1"/>
              </a:solidFill>
            </a:endParaRPr>
          </a:p>
          <a:p>
            <a:pPr marL="137160" indent="-137160">
              <a:lnSpc>
                <a:spcPct val="150000"/>
              </a:lnSpc>
              <a:spcBef>
                <a:spcPts val="0"/>
              </a:spcBef>
              <a:spcAft>
                <a:spcPts val="450"/>
              </a:spcAft>
              <a:buClrTx/>
              <a:buFont typeface="Arial"/>
              <a:buChar char="•"/>
            </a:pPr>
            <a:r>
              <a:rPr lang="en-US" sz="1400" dirty="0" smtClean="0">
                <a:solidFill>
                  <a:schemeClr val="bg1"/>
                </a:solidFill>
              </a:rPr>
              <a:t>$</a:t>
            </a:r>
            <a:r>
              <a:rPr lang="en-US" sz="1400" dirty="0">
                <a:solidFill>
                  <a:schemeClr val="bg1"/>
                </a:solidFill>
              </a:rPr>
              <a:t>25 Fitness clubs membership through Active and Fit Direct </a:t>
            </a:r>
          </a:p>
          <a:p>
            <a:pPr marL="137160" indent="-137160">
              <a:lnSpc>
                <a:spcPct val="150000"/>
              </a:lnSpc>
              <a:spcBef>
                <a:spcPts val="0"/>
              </a:spcBef>
              <a:spcAft>
                <a:spcPts val="450"/>
              </a:spcAft>
              <a:buClrTx/>
              <a:buFont typeface="Arial"/>
              <a:buChar char="•"/>
            </a:pPr>
            <a:r>
              <a:rPr lang="en-US" sz="1400" dirty="0" smtClean="0">
                <a:solidFill>
                  <a:schemeClr val="bg1"/>
                </a:solidFill>
              </a:rPr>
              <a:t>Weight management and </a:t>
            </a:r>
            <a:r>
              <a:rPr lang="en-US" sz="1400" dirty="0">
                <a:solidFill>
                  <a:schemeClr val="bg1"/>
                </a:solidFill>
              </a:rPr>
              <a:t>N</a:t>
            </a:r>
            <a:r>
              <a:rPr lang="en-US" sz="1400" dirty="0" smtClean="0">
                <a:solidFill>
                  <a:schemeClr val="bg1"/>
                </a:solidFill>
              </a:rPr>
              <a:t>utrition</a:t>
            </a:r>
            <a:endParaRPr lang="en-US" sz="1400" dirty="0">
              <a:solidFill>
                <a:schemeClr val="bg1"/>
              </a:solidFill>
            </a:endParaRPr>
          </a:p>
          <a:p>
            <a:pPr marL="137160" indent="-137160">
              <a:lnSpc>
                <a:spcPct val="150000"/>
              </a:lnSpc>
              <a:spcBef>
                <a:spcPts val="0"/>
              </a:spcBef>
              <a:spcAft>
                <a:spcPts val="450"/>
              </a:spcAft>
              <a:buClrTx/>
              <a:buFont typeface="Arial"/>
              <a:buChar char="•"/>
            </a:pPr>
            <a:r>
              <a:rPr lang="en-US" sz="1400" dirty="0">
                <a:solidFill>
                  <a:schemeClr val="bg1"/>
                </a:solidFill>
              </a:rPr>
              <a:t>Vision and </a:t>
            </a:r>
            <a:r>
              <a:rPr lang="en-US" sz="1400" dirty="0" smtClean="0">
                <a:solidFill>
                  <a:schemeClr val="bg1"/>
                </a:solidFill>
              </a:rPr>
              <a:t>Hearing </a:t>
            </a:r>
            <a:r>
              <a:rPr lang="en-US" sz="1400" dirty="0">
                <a:solidFill>
                  <a:schemeClr val="bg1"/>
                </a:solidFill>
              </a:rPr>
              <a:t>C</a:t>
            </a:r>
            <a:r>
              <a:rPr lang="en-US" sz="1400" dirty="0" smtClean="0">
                <a:solidFill>
                  <a:schemeClr val="bg1"/>
                </a:solidFill>
              </a:rPr>
              <a:t>are</a:t>
            </a:r>
          </a:p>
          <a:p>
            <a:pPr marL="137160" indent="-137160">
              <a:lnSpc>
                <a:spcPct val="150000"/>
              </a:lnSpc>
              <a:spcBef>
                <a:spcPts val="0"/>
              </a:spcBef>
              <a:spcAft>
                <a:spcPts val="450"/>
              </a:spcAft>
              <a:buClrTx/>
              <a:buFont typeface="Arial"/>
              <a:buChar char="•"/>
            </a:pPr>
            <a:r>
              <a:rPr lang="en-US" sz="1400" dirty="0">
                <a:solidFill>
                  <a:schemeClr val="bg1"/>
                </a:solidFill>
              </a:rPr>
              <a:t>Alternative </a:t>
            </a:r>
            <a:r>
              <a:rPr lang="en-US" sz="1400" dirty="0" smtClean="0">
                <a:solidFill>
                  <a:schemeClr val="bg1"/>
                </a:solidFill>
              </a:rPr>
              <a:t>Medicine</a:t>
            </a:r>
            <a:endParaRPr lang="en-US" sz="1400" dirty="0">
              <a:solidFill>
                <a:schemeClr val="bg1"/>
              </a:solidFill>
            </a:endParaRPr>
          </a:p>
          <a:p>
            <a:pPr marL="137160" indent="-137160">
              <a:lnSpc>
                <a:spcPct val="150000"/>
              </a:lnSpc>
              <a:spcBef>
                <a:spcPts val="0"/>
              </a:spcBef>
              <a:spcAft>
                <a:spcPts val="450"/>
              </a:spcAft>
              <a:buClrTx/>
              <a:buFont typeface="Arial"/>
              <a:buChar char="•"/>
            </a:pPr>
            <a:r>
              <a:rPr lang="en-US" sz="1400" dirty="0">
                <a:solidFill>
                  <a:schemeClr val="bg1"/>
                </a:solidFill>
              </a:rPr>
              <a:t>Health and W</a:t>
            </a:r>
            <a:r>
              <a:rPr lang="en-US" sz="1400" dirty="0" smtClean="0">
                <a:solidFill>
                  <a:schemeClr val="bg1"/>
                </a:solidFill>
              </a:rPr>
              <a:t>ellness Products</a:t>
            </a:r>
          </a:p>
          <a:p>
            <a:pPr marL="137160" indent="-137160">
              <a:lnSpc>
                <a:spcPct val="150000"/>
              </a:lnSpc>
              <a:spcBef>
                <a:spcPts val="0"/>
              </a:spcBef>
              <a:spcAft>
                <a:spcPts val="450"/>
              </a:spcAft>
              <a:buClrTx/>
              <a:buFont typeface="Arial"/>
              <a:buChar char="•"/>
            </a:pPr>
            <a:endParaRPr lang="en-US" sz="1400" dirty="0" smtClean="0">
              <a:solidFill>
                <a:schemeClr val="bg1"/>
              </a:solidFill>
            </a:endParaRPr>
          </a:p>
          <a:p>
            <a:pPr marL="137160" indent="-137160">
              <a:spcBef>
                <a:spcPts val="0"/>
              </a:spcBef>
              <a:spcAft>
                <a:spcPts val="450"/>
              </a:spcAft>
              <a:buClrTx/>
              <a:buFont typeface="Arial"/>
              <a:buChar char="•"/>
            </a:pPr>
            <a:endParaRPr lang="en-US" sz="1400" dirty="0">
              <a:solidFill>
                <a:schemeClr val="bg1"/>
              </a:solidFill>
            </a:endParaRPr>
          </a:p>
        </p:txBody>
      </p:sp>
      <p:sp>
        <p:nvSpPr>
          <p:cNvPr id="12" name="Footer Placeholder 4"/>
          <p:cNvSpPr txBox="1">
            <a:spLocks/>
          </p:cNvSpPr>
          <p:nvPr/>
        </p:nvSpPr>
        <p:spPr bwMode="auto">
          <a:xfrm>
            <a:off x="434150" y="645083"/>
            <a:ext cx="8369975" cy="378135"/>
          </a:xfrm>
          <a:prstGeom prst="rect">
            <a:avLst/>
          </a:prstGeom>
          <a:noFill/>
          <a:ln w="9525">
            <a:noFill/>
            <a:miter lim="800000"/>
            <a:headEnd/>
            <a:tailEnd/>
          </a:ln>
        </p:spPr>
        <p:txBody>
          <a:bodyPr/>
          <a:lstStyle/>
          <a:p>
            <a:r>
              <a:rPr lang="en-US" sz="1600" b="1" dirty="0">
                <a:solidFill>
                  <a:schemeClr val="tx1">
                    <a:lumMod val="65000"/>
                    <a:lumOff val="35000"/>
                  </a:schemeClr>
                </a:solidFill>
              </a:rPr>
              <a:t>Get discounts on the health products and programs you use every day, for:</a:t>
            </a:r>
          </a:p>
        </p:txBody>
      </p:sp>
      <p:sp>
        <p:nvSpPr>
          <p:cNvPr id="2" name="TextBox 1"/>
          <p:cNvSpPr txBox="1"/>
          <p:nvPr/>
        </p:nvSpPr>
        <p:spPr>
          <a:xfrm>
            <a:off x="446047" y="4037369"/>
            <a:ext cx="8080733" cy="307777"/>
          </a:xfrm>
          <a:prstGeom prst="rect">
            <a:avLst/>
          </a:prstGeom>
          <a:noFill/>
        </p:spPr>
        <p:txBody>
          <a:bodyPr wrap="square" rtlCol="0">
            <a:spAutoFit/>
          </a:bodyPr>
          <a:lstStyle/>
          <a:p>
            <a:r>
              <a:rPr lang="en-US" sz="1400" b="1" dirty="0">
                <a:solidFill>
                  <a:srgbClr val="39B44A"/>
                </a:solidFill>
              </a:rPr>
              <a:t>D</a:t>
            </a:r>
            <a:r>
              <a:rPr lang="en-US" sz="1400" b="1" dirty="0" smtClean="0">
                <a:solidFill>
                  <a:srgbClr val="39B44A"/>
                </a:solidFill>
              </a:rPr>
              <a:t>iscounts can be found on myCigna.com &gt; Wellness &gt; Health Rewards Discount Program </a:t>
            </a:r>
            <a:endParaRPr lang="en-US" sz="1400" b="1" dirty="0">
              <a:solidFill>
                <a:srgbClr val="39B44A"/>
              </a:solidFill>
            </a:endParaRPr>
          </a:p>
        </p:txBody>
      </p:sp>
      <p:sp>
        <p:nvSpPr>
          <p:cNvPr id="11" name="TextBox 10"/>
          <p:cNvSpPr txBox="1"/>
          <p:nvPr/>
        </p:nvSpPr>
        <p:spPr>
          <a:xfrm>
            <a:off x="434150" y="4984312"/>
            <a:ext cx="5523948" cy="123111"/>
          </a:xfrm>
          <a:prstGeom prst="rect">
            <a:avLst/>
          </a:prstGeom>
          <a:noFill/>
        </p:spPr>
        <p:txBody>
          <a:bodyPr wrap="none" lIns="0" tIns="0" rIns="0" bIns="0" rtlCol="0">
            <a:spAutoFit/>
          </a:bodyPr>
          <a:lstStyle/>
          <a:p>
            <a:r>
              <a:rPr lang="en-US" sz="800" dirty="0" smtClean="0">
                <a:solidFill>
                  <a:schemeClr val="tx1">
                    <a:lumMod val="50000"/>
                    <a:lumOff val="50000"/>
                  </a:schemeClr>
                </a:solidFill>
                <a:latin typeface="Arial Narrow" panose="020B0606020202030204" pitchFamily="34" charset="0"/>
              </a:rPr>
              <a:t>Confidential, unpublished property of Cigna. Do not duplicate or distribute. Use and distribution limited solely to authorized personnel. © 2019 Cigna.</a:t>
            </a:r>
            <a:endParaRPr lang="en-US" sz="800" dirty="0">
              <a:solidFill>
                <a:schemeClr val="tx1">
                  <a:lumMod val="50000"/>
                  <a:lumOff val="50000"/>
                </a:schemeClr>
              </a:solidFill>
              <a:latin typeface="Arial Narrow" panose="020B0606020202030204" pitchFamily="34" charset="0"/>
            </a:endParaRPr>
          </a:p>
        </p:txBody>
      </p:sp>
      <p:sp>
        <p:nvSpPr>
          <p:cNvPr id="14" name="Footer Placeholder 4"/>
          <p:cNvSpPr txBox="1">
            <a:spLocks/>
          </p:cNvSpPr>
          <p:nvPr/>
        </p:nvSpPr>
        <p:spPr bwMode="auto">
          <a:xfrm>
            <a:off x="434150" y="4357489"/>
            <a:ext cx="6576250" cy="568999"/>
          </a:xfrm>
          <a:prstGeom prst="rect">
            <a:avLst/>
          </a:prstGeom>
          <a:noFill/>
          <a:ln w="9525">
            <a:noFill/>
            <a:miter lim="800000"/>
            <a:headEnd/>
            <a:tailEnd/>
          </a:ln>
          <a:effectLst/>
        </p:spPr>
        <p:txBody>
          <a:bodyPr vert="horz" wrap="square" lIns="0" tIns="0" rIns="0" bIns="0" numCol="1" anchor="b" anchorCtr="0" compatLnSpc="1">
            <a:prstTxWarp prst="textNoShape">
              <a:avLst/>
            </a:prstTxWarp>
            <a:noAutofit/>
          </a:bodyPr>
          <a:lstStyle>
            <a:defPPr>
              <a:defRPr lang="en-US"/>
            </a:defPPr>
            <a:lvl1pPr algn="l" defTabSz="457200" rtl="0" fontAlgn="base">
              <a:spcBef>
                <a:spcPct val="0"/>
              </a:spcBef>
              <a:spcAft>
                <a:spcPct val="0"/>
              </a:spcAft>
              <a:defRPr sz="800" kern="1200">
                <a:solidFill>
                  <a:srgbClr val="999999"/>
                </a:solidFill>
                <a:latin typeface="Arial Narrow" pitchFamily="-84" charset="0"/>
                <a:ea typeface="MS PGothic" pitchFamily="34" charset="-128"/>
                <a:cs typeface="Arial" charset="0"/>
              </a:defRPr>
            </a:lvl1pPr>
            <a:lvl2pPr marL="457200" algn="l" defTabSz="457200" rtl="0" fontAlgn="base">
              <a:spcBef>
                <a:spcPct val="0"/>
              </a:spcBef>
              <a:spcAft>
                <a:spcPct val="0"/>
              </a:spcAft>
              <a:defRPr sz="2400" kern="1200">
                <a:solidFill>
                  <a:schemeClr val="tx1"/>
                </a:solidFill>
                <a:latin typeface="Arial" charset="0"/>
                <a:ea typeface="+mn-ea"/>
                <a:cs typeface="Arial" charset="0"/>
              </a:defRPr>
            </a:lvl2pPr>
            <a:lvl3pPr marL="914400" algn="l" defTabSz="457200" rtl="0" fontAlgn="base">
              <a:spcBef>
                <a:spcPct val="0"/>
              </a:spcBef>
              <a:spcAft>
                <a:spcPct val="0"/>
              </a:spcAft>
              <a:defRPr sz="2400" kern="1200">
                <a:solidFill>
                  <a:schemeClr val="tx1"/>
                </a:solidFill>
                <a:latin typeface="Arial" charset="0"/>
                <a:ea typeface="+mn-ea"/>
                <a:cs typeface="Arial" charset="0"/>
              </a:defRPr>
            </a:lvl3pPr>
            <a:lvl4pPr marL="1371600" algn="l" defTabSz="457200" rtl="0" fontAlgn="base">
              <a:spcBef>
                <a:spcPct val="0"/>
              </a:spcBef>
              <a:spcAft>
                <a:spcPct val="0"/>
              </a:spcAft>
              <a:defRPr sz="2400" kern="1200">
                <a:solidFill>
                  <a:schemeClr val="tx1"/>
                </a:solidFill>
                <a:latin typeface="Arial" charset="0"/>
                <a:ea typeface="+mn-ea"/>
                <a:cs typeface="Arial" charset="0"/>
              </a:defRPr>
            </a:lvl4pPr>
            <a:lvl5pPr marL="1828800" algn="l" defTabSz="457200"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buFont typeface="Lucida Grande"/>
              <a:buChar char="*"/>
            </a:pPr>
            <a:r>
              <a:rPr lang="en-US" dirty="0">
                <a:solidFill>
                  <a:schemeClr val="bg1">
                    <a:lumMod val="50000"/>
                  </a:schemeClr>
                </a:solidFill>
                <a:latin typeface="Arial Narrow"/>
                <a:cs typeface="Arial Narrow"/>
              </a:rPr>
              <a:t>Some Healthy Rewards programs are not available in all states and programs may be discontinued at any time. If your plan includes coverage for any of these services, this program is in addition to, not instead of, your plan benefits. </a:t>
            </a:r>
            <a:r>
              <a:rPr lang="en-US" b="1" dirty="0">
                <a:solidFill>
                  <a:schemeClr val="bg1">
                    <a:lumMod val="50000"/>
                  </a:schemeClr>
                </a:solidFill>
                <a:latin typeface="Arial Narrow"/>
                <a:cs typeface="Arial Narrow"/>
              </a:rPr>
              <a:t>A discount program is NOT insurance and you must pay the entire discounted charge.</a:t>
            </a:r>
          </a:p>
        </p:txBody>
      </p:sp>
    </p:spTree>
    <p:extLst>
      <p:ext uri="{BB962C8B-B14F-4D97-AF65-F5344CB8AC3E}">
        <p14:creationId xmlns:p14="http://schemas.microsoft.com/office/powerpoint/2010/main" val="9111737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ThinkstockPhotos-540109164.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97022"/>
            <a:ext cx="9144000" cy="4365810"/>
          </a:xfrm>
          <a:prstGeom prst="rect">
            <a:avLst/>
          </a:prstGeom>
        </p:spPr>
      </p:pic>
      <p:sp>
        <p:nvSpPr>
          <p:cNvPr id="8" name="Rectangle 7"/>
          <p:cNvSpPr/>
          <p:nvPr/>
        </p:nvSpPr>
        <p:spPr bwMode="auto">
          <a:xfrm rot="5400000">
            <a:off x="4058643" y="-746536"/>
            <a:ext cx="1053703" cy="9170988"/>
          </a:xfrm>
          <a:prstGeom prst="rect">
            <a:avLst/>
          </a:prstGeom>
          <a:solidFill>
            <a:srgbClr val="002850"/>
          </a:solidFill>
          <a:ln w="349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00"/>
              </a:solidFill>
              <a:ea typeface="ＭＳ Ｐゴシック" pitchFamily="34" charset="-128"/>
            </a:endParaRPr>
          </a:p>
        </p:txBody>
      </p:sp>
      <p:sp>
        <p:nvSpPr>
          <p:cNvPr id="9" name="Subtitle 6"/>
          <p:cNvSpPr txBox="1">
            <a:spLocks/>
          </p:cNvSpPr>
          <p:nvPr/>
        </p:nvSpPr>
        <p:spPr bwMode="auto">
          <a:xfrm>
            <a:off x="457201" y="3343840"/>
            <a:ext cx="7696200" cy="1053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defTabSz="457200" rtl="0" eaLnBrk="1" fontAlgn="base" hangingPunct="1">
              <a:lnSpc>
                <a:spcPts val="2200"/>
              </a:lnSpc>
              <a:spcBef>
                <a:spcPct val="20000"/>
              </a:spcBef>
              <a:spcAft>
                <a:spcPct val="0"/>
              </a:spcAft>
              <a:buClr>
                <a:schemeClr val="tx1"/>
              </a:buClr>
              <a:buFont typeface="Arial" charset="0"/>
              <a:buNone/>
              <a:defRPr sz="2000" b="0" kern="1200">
                <a:solidFill>
                  <a:schemeClr val="bg1"/>
                </a:solidFill>
                <a:latin typeface="Arial" charset="0"/>
                <a:ea typeface="MS PGothic" pitchFamily="34" charset="-128"/>
                <a:cs typeface="Arial"/>
              </a:defRPr>
            </a:lvl1pPr>
            <a:lvl2pPr marL="454025" indent="-223838" algn="l" defTabSz="457200" rtl="0" eaLnBrk="1" fontAlgn="base" hangingPunct="1">
              <a:spcBef>
                <a:spcPct val="20000"/>
              </a:spcBef>
              <a:spcAft>
                <a:spcPct val="0"/>
              </a:spcAft>
              <a:buClr>
                <a:schemeClr val="tx1"/>
              </a:buClr>
              <a:buFont typeface="Arial" charset="0"/>
              <a:buChar char="–"/>
              <a:defRPr sz="1600" kern="1200">
                <a:solidFill>
                  <a:schemeClr val="tx1"/>
                </a:solidFill>
                <a:latin typeface="Arial"/>
                <a:ea typeface="MS PGothic" pitchFamily="34" charset="-128"/>
                <a:cs typeface="Arial"/>
              </a:defRPr>
            </a:lvl2pPr>
            <a:lvl3pPr marL="684213" indent="-230188" algn="l" defTabSz="457200" rtl="0" eaLnBrk="1" fontAlgn="base" hangingPunct="1">
              <a:spcBef>
                <a:spcPct val="20000"/>
              </a:spcBef>
              <a:spcAft>
                <a:spcPct val="0"/>
              </a:spcAft>
              <a:buClr>
                <a:schemeClr val="tx1"/>
              </a:buClr>
              <a:buFont typeface="Arial" charset="0"/>
              <a:buChar char="–"/>
              <a:defRPr sz="1600" kern="1200">
                <a:solidFill>
                  <a:schemeClr val="tx1"/>
                </a:solidFill>
                <a:latin typeface="Arial"/>
                <a:ea typeface="MS PGothic" pitchFamily="34" charset="-128"/>
                <a:cs typeface="Arial"/>
              </a:defRPr>
            </a:lvl3pPr>
            <a:lvl4pPr marL="915988" indent="-231775" algn="l" defTabSz="457200" rtl="0" eaLnBrk="1" fontAlgn="base" hangingPunct="1">
              <a:spcBef>
                <a:spcPct val="20000"/>
              </a:spcBef>
              <a:spcAft>
                <a:spcPct val="0"/>
              </a:spcAft>
              <a:buClr>
                <a:schemeClr val="tx1"/>
              </a:buClr>
              <a:buFont typeface="Arial" charset="0"/>
              <a:buChar char="–"/>
              <a:defRPr sz="1600" kern="1200">
                <a:solidFill>
                  <a:schemeClr val="tx1"/>
                </a:solidFill>
                <a:latin typeface="Arial"/>
                <a:ea typeface="MS PGothic" pitchFamily="34" charset="-128"/>
                <a:cs typeface="Arial"/>
              </a:defRPr>
            </a:lvl4pPr>
            <a:lvl5pPr marL="1146175" indent="-230188" algn="l" defTabSz="457200" rtl="0" eaLnBrk="1" fontAlgn="base" hangingPunct="1">
              <a:spcBef>
                <a:spcPct val="20000"/>
              </a:spcBef>
              <a:spcAft>
                <a:spcPct val="0"/>
              </a:spcAft>
              <a:buClr>
                <a:schemeClr val="tx1"/>
              </a:buClr>
              <a:buFont typeface="Arial" charset="0"/>
              <a:buChar char="–"/>
              <a:defRPr sz="1600"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2850"/>
              </a:lnSpc>
              <a:spcBef>
                <a:spcPts val="0"/>
              </a:spcBef>
            </a:pPr>
            <a:r>
              <a:rPr lang="en-US" sz="2800" b="1" dirty="0"/>
              <a:t>WANT TO LEARN MORE</a:t>
            </a:r>
            <a:r>
              <a:rPr lang="en-US" sz="2800" b="1" dirty="0" smtClean="0"/>
              <a:t>?</a:t>
            </a:r>
          </a:p>
          <a:p>
            <a:pPr>
              <a:lnSpc>
                <a:spcPts val="2850"/>
              </a:lnSpc>
              <a:spcBef>
                <a:spcPts val="0"/>
              </a:spcBef>
            </a:pPr>
            <a:r>
              <a:rPr lang="fi-FI" sz="1800" dirty="0"/>
              <a:t>800.244.6224  |  </a:t>
            </a:r>
            <a:r>
              <a:rPr lang="fi-FI" sz="1800" dirty="0" err="1"/>
              <a:t>myCigna.com</a:t>
            </a:r>
            <a:endParaRPr lang="fi-FI" sz="1800" dirty="0"/>
          </a:p>
        </p:txBody>
      </p:sp>
      <p:sp>
        <p:nvSpPr>
          <p:cNvPr id="10" name="TextBox 9"/>
          <p:cNvSpPr txBox="1"/>
          <p:nvPr/>
        </p:nvSpPr>
        <p:spPr>
          <a:xfrm>
            <a:off x="434150" y="4984312"/>
            <a:ext cx="5523948" cy="123111"/>
          </a:xfrm>
          <a:prstGeom prst="rect">
            <a:avLst/>
          </a:prstGeom>
          <a:noFill/>
        </p:spPr>
        <p:txBody>
          <a:bodyPr wrap="none" lIns="0" tIns="0" rIns="0" bIns="0" rtlCol="0">
            <a:spAutoFit/>
          </a:bodyPr>
          <a:lstStyle/>
          <a:p>
            <a:r>
              <a:rPr lang="en-US" sz="800" dirty="0" smtClean="0">
                <a:solidFill>
                  <a:schemeClr val="tx1">
                    <a:lumMod val="50000"/>
                    <a:lumOff val="50000"/>
                  </a:schemeClr>
                </a:solidFill>
                <a:latin typeface="Arial Narrow" panose="020B0606020202030204" pitchFamily="34" charset="0"/>
              </a:rPr>
              <a:t>Confidential, unpublished property of Cigna. Do not duplicate or distribute. Use and distribution limited solely to authorized personnel. © 2019 Cigna.</a:t>
            </a:r>
            <a:endParaRPr lang="en-US" sz="800" dirty="0">
              <a:solidFill>
                <a:schemeClr val="tx1">
                  <a:lumMod val="50000"/>
                  <a:lumOff val="50000"/>
                </a:schemeClr>
              </a:solidFill>
              <a:latin typeface="Arial Narrow" panose="020B0606020202030204" pitchFamily="34" charset="0"/>
            </a:endParaRPr>
          </a:p>
        </p:txBody>
      </p:sp>
    </p:spTree>
    <p:extLst>
      <p:ext uri="{BB962C8B-B14F-4D97-AF65-F5344CB8AC3E}">
        <p14:creationId xmlns:p14="http://schemas.microsoft.com/office/powerpoint/2010/main" val="2488813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rot="5400000">
            <a:off x="4051697" y="389335"/>
            <a:ext cx="1053703" cy="6878241"/>
          </a:xfrm>
          <a:prstGeom prst="rect">
            <a:avLst/>
          </a:prstGeom>
          <a:solidFill>
            <a:srgbClr val="002850"/>
          </a:solidFill>
          <a:ln w="349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00"/>
              </a:solidFill>
              <a:ea typeface="ＭＳ Ｐゴシック" pitchFamily="34" charset="-128"/>
            </a:endParaRPr>
          </a:p>
        </p:txBody>
      </p:sp>
      <p:sp>
        <p:nvSpPr>
          <p:cNvPr id="7" name="TextBox 2"/>
          <p:cNvSpPr txBox="1">
            <a:spLocks noChangeArrowheads="1"/>
          </p:cNvSpPr>
          <p:nvPr/>
        </p:nvSpPr>
        <p:spPr bwMode="auto">
          <a:xfrm>
            <a:off x="435372" y="1350824"/>
            <a:ext cx="8340328"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just" eaLnBrk="1" hangingPunct="1"/>
            <a:r>
              <a:rPr lang="en-US" sz="1000" dirty="0">
                <a:solidFill>
                  <a:schemeClr val="bg1"/>
                </a:solidFill>
                <a:latin typeface="Arial Narrow"/>
                <a:cs typeface="Arial Narrow"/>
              </a:rPr>
              <a:t>This is general health information and not medical advice or services. Always consult your doctor for appropriate examinations, treatment, testing and health care recommendations.</a:t>
            </a:r>
          </a:p>
          <a:p>
            <a:pPr algn="just" eaLnBrk="1" hangingPunct="1"/>
            <a:endParaRPr lang="en-US" altLang="ja-JP" sz="1000" dirty="0" smtClean="0">
              <a:solidFill>
                <a:schemeClr val="bg1"/>
              </a:solidFill>
              <a:latin typeface="Arial Narrow"/>
              <a:cs typeface="Arial Narrow"/>
            </a:endParaRPr>
          </a:p>
          <a:p>
            <a:pPr algn="just" eaLnBrk="1" hangingPunct="1"/>
            <a:r>
              <a:rPr lang="en-US" altLang="ja-JP" sz="1000" dirty="0" smtClean="0">
                <a:solidFill>
                  <a:schemeClr val="bg1"/>
                </a:solidFill>
                <a:latin typeface="Arial Narrow"/>
                <a:cs typeface="Arial Narrow"/>
              </a:rPr>
              <a:t>Product availability may vary by location and plan type and is subject to change. All group health benefit plans and health insurance policies contain exclusions and limitations. For costs and complete details of coverage, see your plan documents or contact your Cigna representative</a:t>
            </a:r>
            <a:r>
              <a:rPr lang="en-US" altLang="ja-JP" sz="1000" dirty="0">
                <a:solidFill>
                  <a:schemeClr val="bg1"/>
                </a:solidFill>
                <a:latin typeface="Arial Narrow"/>
                <a:cs typeface="Arial Narrow"/>
              </a:rPr>
              <a:t>. </a:t>
            </a:r>
          </a:p>
          <a:p>
            <a:pPr algn="just" eaLnBrk="1" hangingPunct="1"/>
            <a:endParaRPr lang="en-US" altLang="ja-JP" sz="1000" dirty="0">
              <a:solidFill>
                <a:schemeClr val="bg1"/>
              </a:solidFill>
              <a:latin typeface="Arial Narrow"/>
              <a:cs typeface="Arial Narrow"/>
            </a:endParaRPr>
          </a:p>
          <a:p>
            <a:pPr algn="just" eaLnBrk="1" hangingPunct="1"/>
            <a:r>
              <a:rPr lang="en-US" altLang="ja-JP" sz="1000" dirty="0">
                <a:solidFill>
                  <a:schemeClr val="bg1"/>
                </a:solidFill>
                <a:latin typeface="Arial Narrow"/>
                <a:cs typeface="Arial Narrow"/>
              </a:rPr>
              <a:t>All Cigna products and services are provided exclusively by or through operating subsidiaries of Cigna Corporation, including Cigna Health and Life Insurance Company (CHLIC), Connecticut General Life Insurance Company, Cigna Behavioral Health, Inc., Cigna Health Management, Inc., Cigna Onsite Health, LLC, Tel-Drug, Inc., Tel-Drug of Pennsylvania, L.L.C., and HMO or service company subsidiaries of Cigna Health Corporation, including Cigna HealthCare of Arizona, Inc., Cigna HealthCare of California, Inc., Cigna HealthCare of Colorado, Inc., Cigna HealthCare of Connecticut, Inc., Cigna HealthCare of Florida, Inc., Cigna HealthCare of Georgia, Inc., Cigna HealthCare of Illinois, Inc., Cigna HealthCare of Indiana, Inc., Cigna HealthCare of St. Louis, Inc., Cigna HealthCare of North Carolina, Inc., Cigna HealthCare of New Jersey, Inc., Cigna HealthCare of South Carolina, Inc., Cigna HealthCare of Tennessee, Inc. (CHC-TN), and Cigna HealthCare of Texas, Inc. “Cigna Home Delivery Pharmacy” refers to Tel-Drug, Inc. and Tel-Drug of Pennsylvania, L.L.C. Policy forms: OK - HP-APP-1 et al. </a:t>
            </a:r>
            <a:r>
              <a:rPr lang="en-US" altLang="ja-JP" sz="1000" dirty="0" smtClean="0">
                <a:solidFill>
                  <a:schemeClr val="bg1"/>
                </a:solidFill>
                <a:latin typeface="Arial Narrow"/>
                <a:cs typeface="Arial Narrow"/>
              </a:rPr>
              <a:t>OR - HP-POL38 02-13, TN - HP-POL43/HC-CER1V1 et al. (</a:t>
            </a:r>
            <a:r>
              <a:rPr lang="en-US" altLang="ja-JP" sz="1000" dirty="0">
                <a:solidFill>
                  <a:schemeClr val="bg1"/>
                </a:solidFill>
                <a:latin typeface="Arial Narrow"/>
                <a:cs typeface="Arial Narrow"/>
              </a:rPr>
              <a:t>CHLIC</a:t>
            </a:r>
            <a:r>
              <a:rPr lang="en-US" altLang="ja-JP" sz="1000" dirty="0" smtClean="0">
                <a:solidFill>
                  <a:schemeClr val="bg1"/>
                </a:solidFill>
                <a:latin typeface="Arial Narrow"/>
                <a:cs typeface="Arial Narrow"/>
              </a:rPr>
              <a:t>); GSA-COVER, et al. (</a:t>
            </a:r>
            <a:r>
              <a:rPr lang="en-US" altLang="ja-JP" sz="1000" dirty="0">
                <a:solidFill>
                  <a:schemeClr val="bg1"/>
                </a:solidFill>
                <a:latin typeface="Arial Narrow"/>
                <a:cs typeface="Arial Narrow"/>
              </a:rPr>
              <a:t>CHC-TN</a:t>
            </a:r>
            <a:r>
              <a:rPr lang="en-US" altLang="ja-JP" sz="1000" dirty="0" smtClean="0">
                <a:solidFill>
                  <a:schemeClr val="bg1"/>
                </a:solidFill>
                <a:latin typeface="Arial Narrow"/>
                <a:cs typeface="Arial Narrow"/>
              </a:rPr>
              <a:t>). The Cigna name, logo, and other Cigna marks are owned by Cigna Intellectual Property, Inc. All pictures are used for illustrative purposes only</a:t>
            </a:r>
            <a:r>
              <a:rPr lang="en-US" altLang="ja-JP" sz="1000" dirty="0">
                <a:solidFill>
                  <a:schemeClr val="bg1"/>
                </a:solidFill>
                <a:latin typeface="Arial Narrow"/>
                <a:cs typeface="Arial Narrow"/>
              </a:rPr>
              <a:t>.</a:t>
            </a:r>
          </a:p>
          <a:p>
            <a:pPr algn="just" eaLnBrk="1" hangingPunct="1"/>
            <a:endParaRPr lang="en-US" altLang="en-US" sz="1000" strike="sngStrike" dirty="0" smtClean="0">
              <a:solidFill>
                <a:schemeClr val="bg1"/>
              </a:solidFill>
              <a:latin typeface="Arial Narrow"/>
              <a:ea typeface="MS PGothic" pitchFamily="34" charset="-128"/>
              <a:cs typeface="Arial Narrow"/>
            </a:endParaRPr>
          </a:p>
          <a:p>
            <a:pPr algn="just" eaLnBrk="1" hangingPunct="1"/>
            <a:r>
              <a:rPr lang="en-US" altLang="en-US" sz="1000" dirty="0">
                <a:solidFill>
                  <a:schemeClr val="bg1"/>
                </a:solidFill>
                <a:latin typeface="Arial Narrow"/>
                <a:cs typeface="Arial Narrow"/>
              </a:rPr>
              <a:t>929657  </a:t>
            </a:r>
            <a:r>
              <a:rPr lang="en-US" altLang="en-US" sz="1000" dirty="0" smtClean="0">
                <a:solidFill>
                  <a:schemeClr val="bg1"/>
                </a:solidFill>
                <a:latin typeface="Arial Narrow"/>
                <a:cs typeface="Arial Narrow"/>
              </a:rPr>
              <a:t>06/19</a:t>
            </a:r>
            <a:r>
              <a:rPr lang="en-US" altLang="en-US" sz="1000" dirty="0" smtClean="0">
                <a:solidFill>
                  <a:schemeClr val="bg1"/>
                </a:solidFill>
                <a:latin typeface="Arial Narrow"/>
                <a:ea typeface="MS PGothic" pitchFamily="34" charset="-128"/>
                <a:cs typeface="Arial Narrow"/>
              </a:rPr>
              <a:t>     © 2019 Cigna. Some content provided under license.</a:t>
            </a:r>
            <a:endParaRPr lang="en-US" altLang="en-US" sz="1000" dirty="0">
              <a:solidFill>
                <a:schemeClr val="bg1"/>
              </a:solidFill>
              <a:latin typeface="Arial Narrow"/>
              <a:ea typeface="MS PGothic" pitchFamily="34" charset="-128"/>
              <a:cs typeface="Arial Narrow"/>
            </a:endParaRPr>
          </a:p>
        </p:txBody>
      </p:sp>
      <p:sp>
        <p:nvSpPr>
          <p:cNvPr id="8" name="TextBox 7"/>
          <p:cNvSpPr txBox="1"/>
          <p:nvPr/>
        </p:nvSpPr>
        <p:spPr>
          <a:xfrm>
            <a:off x="434150" y="4984312"/>
            <a:ext cx="5523948" cy="123111"/>
          </a:xfrm>
          <a:prstGeom prst="rect">
            <a:avLst/>
          </a:prstGeom>
          <a:noFill/>
        </p:spPr>
        <p:txBody>
          <a:bodyPr wrap="none" lIns="0" tIns="0" rIns="0" bIns="0" rtlCol="0">
            <a:spAutoFit/>
          </a:bodyPr>
          <a:lstStyle/>
          <a:p>
            <a:r>
              <a:rPr lang="en-US" sz="800" dirty="0" smtClean="0">
                <a:solidFill>
                  <a:schemeClr val="tx1">
                    <a:lumMod val="50000"/>
                    <a:lumOff val="50000"/>
                  </a:schemeClr>
                </a:solidFill>
                <a:latin typeface="Arial Narrow" panose="020B0606020202030204" pitchFamily="34" charset="0"/>
              </a:rPr>
              <a:t>Confidential, unpublished property of Cigna. Do not duplicate or distribute. Use and distribution limited solely to authorized personnel. © 2019 Cigna.</a:t>
            </a:r>
            <a:endParaRPr lang="en-US" sz="800" dirty="0">
              <a:solidFill>
                <a:schemeClr val="tx1">
                  <a:lumMod val="50000"/>
                  <a:lumOff val="50000"/>
                </a:schemeClr>
              </a:solidFill>
              <a:latin typeface="Arial Narrow" panose="020B0606020202030204" pitchFamily="34" charset="0"/>
            </a:endParaRPr>
          </a:p>
        </p:txBody>
      </p:sp>
    </p:spTree>
    <p:extLst>
      <p:ext uri="{BB962C8B-B14F-4D97-AF65-F5344CB8AC3E}">
        <p14:creationId xmlns:p14="http://schemas.microsoft.com/office/powerpoint/2010/main" val="957300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Healthcare 101</a:t>
            </a:r>
            <a:endParaRPr lang="en-US" dirty="0"/>
          </a:p>
        </p:txBody>
      </p:sp>
      <p:sp>
        <p:nvSpPr>
          <p:cNvPr id="4" name="Slide Number Placeholder 3"/>
          <p:cNvSpPr>
            <a:spLocks noGrp="1"/>
          </p:cNvSpPr>
          <p:nvPr>
            <p:ph type="sldNum" sz="quarter" idx="10"/>
          </p:nvPr>
        </p:nvSpPr>
        <p:spPr/>
        <p:txBody>
          <a:bodyPr/>
          <a:lstStyle/>
          <a:p>
            <a:fld id="{C8C01F01-A601-4FE5-8E71-6675F782C625}" type="slidenum">
              <a:rPr lang="en-US" altLang="en-US" smtClean="0"/>
              <a:pPr/>
              <a:t>4</a:t>
            </a:fld>
            <a:endParaRPr lang="en-US" altLang="en-US"/>
          </a:p>
        </p:txBody>
      </p:sp>
      <p:sp>
        <p:nvSpPr>
          <p:cNvPr id="5" name="Footer Placeholder 4"/>
          <p:cNvSpPr>
            <a:spLocks noGrp="1"/>
          </p:cNvSpPr>
          <p:nvPr>
            <p:ph type="ftr" sz="quarter" idx="11"/>
          </p:nvPr>
        </p:nvSpPr>
        <p:spPr/>
        <p:txBody>
          <a:bodyPr/>
          <a:lstStyle/>
          <a:p>
            <a:r>
              <a:rPr lang="en-US" altLang="en-US" smtClean="0"/>
              <a:t>Confidential, unpublished property of Cigna. Do not duplicate or distribute. Use and distribution limited solely to authorized personnel. © 2019 Cigna</a:t>
            </a:r>
            <a:endParaRPr lang="en-US" altLang="en-US" dirty="0"/>
          </a:p>
        </p:txBody>
      </p:sp>
    </p:spTree>
    <p:extLst>
      <p:ext uri="{BB962C8B-B14F-4D97-AF65-F5344CB8AC3E}">
        <p14:creationId xmlns:p14="http://schemas.microsoft.com/office/powerpoint/2010/main" val="9211646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09226" y="2505766"/>
            <a:ext cx="2014518" cy="1779291"/>
          </a:xfrm>
          <a:prstGeom prst="rect">
            <a:avLst/>
          </a:prstGeom>
          <a:solidFill>
            <a:srgbClr val="0065A6"/>
          </a:solidFill>
          <a:ln>
            <a:noFill/>
          </a:ln>
          <a:effectLst/>
        </p:spPr>
        <p:style>
          <a:lnRef idx="1">
            <a:schemeClr val="accent1"/>
          </a:lnRef>
          <a:fillRef idx="3">
            <a:schemeClr val="accent1"/>
          </a:fillRef>
          <a:effectRef idx="2">
            <a:schemeClr val="accent1"/>
          </a:effectRef>
          <a:fontRef idx="minor">
            <a:schemeClr val="lt1"/>
          </a:fontRef>
        </p:style>
        <p:txBody>
          <a:bodyPr lIns="205740" rIns="68580" rtlCol="0" anchor="ctr"/>
          <a:lstStyle/>
          <a:p>
            <a:pPr algn="ctr">
              <a:spcAft>
                <a:spcPts val="900"/>
              </a:spcAft>
            </a:pPr>
            <a:r>
              <a:rPr lang="en-US" sz="1400" dirty="0">
                <a:solidFill>
                  <a:schemeClr val="bg1"/>
                </a:solidFill>
              </a:rPr>
              <a:t>Understanding how your health plan works can help you make </a:t>
            </a:r>
            <a:r>
              <a:rPr lang="en-US" sz="1400" dirty="0" smtClean="0">
                <a:solidFill>
                  <a:schemeClr val="bg1"/>
                </a:solidFill>
              </a:rPr>
              <a:t>the </a:t>
            </a:r>
            <a:r>
              <a:rPr lang="en-US" sz="1400" dirty="0">
                <a:solidFill>
                  <a:schemeClr val="bg1"/>
                </a:solidFill>
              </a:rPr>
              <a:t>most of your plan and may even help you save money.</a:t>
            </a:r>
          </a:p>
        </p:txBody>
      </p:sp>
      <p:pic>
        <p:nvPicPr>
          <p:cNvPr id="3" name="Picture 2" descr="GettyImages-958886668PPT.jpg">
            <a:hlinkClick r:id="rId3"/>
          </p:cNvPr>
          <p:cNvPicPr>
            <a:picLocks noChangeAspect="1"/>
          </p:cNvPicPr>
          <p:nvPr/>
        </p:nvPicPr>
        <p:blipFill rotWithShape="1">
          <a:blip r:embed="rId4">
            <a:extLst>
              <a:ext uri="{28A0092B-C50C-407E-A947-70E740481C1C}">
                <a14:useLocalDpi xmlns:a14="http://schemas.microsoft.com/office/drawing/2010/main" val="0"/>
              </a:ext>
            </a:extLst>
          </a:blip>
          <a:srcRect t="11053" r="35147"/>
          <a:stretch/>
        </p:blipFill>
        <p:spPr>
          <a:xfrm>
            <a:off x="509226" y="819747"/>
            <a:ext cx="2014518" cy="1686019"/>
          </a:xfrm>
          <a:prstGeom prst="rect">
            <a:avLst/>
          </a:prstGeom>
        </p:spPr>
      </p:pic>
      <p:sp>
        <p:nvSpPr>
          <p:cNvPr id="2" name="TextBox 1"/>
          <p:cNvSpPr txBox="1"/>
          <p:nvPr/>
        </p:nvSpPr>
        <p:spPr>
          <a:xfrm>
            <a:off x="3024690" y="834376"/>
            <a:ext cx="5460942" cy="3692911"/>
          </a:xfrm>
          <a:prstGeom prst="rect">
            <a:avLst/>
          </a:prstGeom>
          <a:noFill/>
        </p:spPr>
        <p:txBody>
          <a:bodyPr wrap="square" rtlCol="0">
            <a:noAutofit/>
          </a:bodyPr>
          <a:lstStyle/>
          <a:p>
            <a:pPr>
              <a:spcAft>
                <a:spcPts val="450"/>
              </a:spcAft>
            </a:pPr>
            <a:r>
              <a:rPr lang="en-US" sz="1200" b="1" dirty="0" smtClean="0"/>
              <a:t>Network - Open Access Plus Network </a:t>
            </a:r>
            <a:endParaRPr lang="en-US" sz="1200" dirty="0" smtClean="0"/>
          </a:p>
          <a:p>
            <a:pPr marL="171450" indent="-171450">
              <a:spcAft>
                <a:spcPts val="450"/>
              </a:spcAft>
              <a:buFont typeface="Arial" panose="020B0604020202020204" pitchFamily="34" charset="0"/>
              <a:buChar char="•"/>
            </a:pPr>
            <a:r>
              <a:rPr lang="en-US" sz="1200" dirty="0" smtClean="0"/>
              <a:t>A </a:t>
            </a:r>
            <a:r>
              <a:rPr lang="en-US" sz="1200" dirty="0"/>
              <a:t>group of health care providers and facilities that your health </a:t>
            </a:r>
            <a:r>
              <a:rPr lang="en-US" sz="1200" dirty="0" smtClean="0"/>
              <a:t>plan </a:t>
            </a:r>
            <a:r>
              <a:rPr lang="en-US" sz="1200" dirty="0"/>
              <a:t>contracts with to provide services at a discounted cost. </a:t>
            </a:r>
            <a:r>
              <a:rPr lang="en-US" sz="1200" dirty="0" smtClean="0"/>
              <a:t>They </a:t>
            </a:r>
            <a:r>
              <a:rPr lang="en-US" sz="1200" dirty="0"/>
              <a:t>are considered “in-network”</a:t>
            </a:r>
          </a:p>
          <a:p>
            <a:pPr marL="171450" lvl="1" indent="-171450">
              <a:spcAft>
                <a:spcPts val="450"/>
              </a:spcAft>
              <a:buFont typeface="Arial"/>
              <a:buChar char="•"/>
            </a:pPr>
            <a:r>
              <a:rPr lang="en-US" sz="1200" dirty="0"/>
              <a:t>Providers or facilities that are not part of this group are </a:t>
            </a:r>
            <a:r>
              <a:rPr lang="en-US" sz="1200" dirty="0" smtClean="0"/>
              <a:t>“</a:t>
            </a:r>
            <a:r>
              <a:rPr lang="en-US" sz="1200" dirty="0"/>
              <a:t>out-of-network”</a:t>
            </a:r>
          </a:p>
          <a:p>
            <a:pPr marL="171450" lvl="1" indent="-171450">
              <a:spcAft>
                <a:spcPts val="900"/>
              </a:spcAft>
              <a:buFont typeface="Arial"/>
              <a:buChar char="•"/>
            </a:pPr>
            <a:r>
              <a:rPr lang="en-US" sz="1200" dirty="0"/>
              <a:t>You typically pay less when you see in-network providers </a:t>
            </a:r>
            <a:endParaRPr lang="en-US" sz="1200" dirty="0" smtClean="0"/>
          </a:p>
          <a:p>
            <a:pPr marL="171450" lvl="1" indent="-171450">
              <a:spcAft>
                <a:spcPts val="900"/>
              </a:spcAft>
              <a:buFont typeface="Arial"/>
              <a:buChar char="•"/>
            </a:pPr>
            <a:r>
              <a:rPr lang="en-US" sz="1200" dirty="0"/>
              <a:t>You have the option of choosing a primary care provider (PCP) to guide your care (it is recommended but not required)</a:t>
            </a:r>
          </a:p>
          <a:p>
            <a:pPr marL="171450" lvl="1" indent="-171450">
              <a:spcAft>
                <a:spcPts val="900"/>
              </a:spcAft>
              <a:buFont typeface="Arial"/>
              <a:buChar char="•"/>
            </a:pPr>
            <a:r>
              <a:rPr lang="en-US" sz="1200" dirty="0"/>
              <a:t>You can see a specialist without a </a:t>
            </a:r>
            <a:r>
              <a:rPr lang="en-US" sz="1200" dirty="0" smtClean="0"/>
              <a:t>referral</a:t>
            </a:r>
          </a:p>
          <a:p>
            <a:pPr marL="171450" lvl="1" indent="-171450">
              <a:spcAft>
                <a:spcPts val="900"/>
              </a:spcAft>
              <a:buFont typeface="Arial"/>
              <a:buChar char="•"/>
            </a:pPr>
            <a:r>
              <a:rPr lang="en-US" sz="1200" dirty="0"/>
              <a:t>Nationwide in-network coverage for emergency </a:t>
            </a:r>
            <a:r>
              <a:rPr lang="en-US" sz="1200" dirty="0" smtClean="0"/>
              <a:t>care</a:t>
            </a:r>
            <a:endParaRPr lang="en-US" sz="1200" dirty="0"/>
          </a:p>
          <a:p>
            <a:pPr>
              <a:spcAft>
                <a:spcPts val="900"/>
              </a:spcAft>
            </a:pPr>
            <a:r>
              <a:rPr lang="en-US" sz="1200" b="1" dirty="0" smtClean="0"/>
              <a:t>Premium/plan contribution:</a:t>
            </a:r>
            <a:r>
              <a:rPr lang="en-US" sz="1200" dirty="0"/>
              <a:t/>
            </a:r>
            <a:br>
              <a:rPr lang="en-US" sz="1200" dirty="0"/>
            </a:br>
            <a:r>
              <a:rPr lang="en-US" sz="1200" dirty="0"/>
              <a:t>The monthly or other periodic amount you pay for your health plan</a:t>
            </a:r>
          </a:p>
          <a:p>
            <a:pPr>
              <a:spcAft>
                <a:spcPts val="900"/>
              </a:spcAft>
            </a:pPr>
            <a:r>
              <a:rPr lang="en-US" sz="1200" b="1" dirty="0"/>
              <a:t>Covered </a:t>
            </a:r>
            <a:r>
              <a:rPr lang="en-US" sz="1200" b="1" dirty="0" smtClean="0"/>
              <a:t>costs:</a:t>
            </a:r>
            <a:r>
              <a:rPr lang="en-US" sz="1200" b="1" dirty="0"/>
              <a:t/>
            </a:r>
            <a:br>
              <a:rPr lang="en-US" sz="1200" b="1" dirty="0"/>
            </a:br>
            <a:r>
              <a:rPr lang="en-US" sz="1200" dirty="0"/>
              <a:t>The charges for health care services covered by your health </a:t>
            </a:r>
            <a:r>
              <a:rPr lang="en-US" sz="1200" dirty="0" smtClean="0"/>
              <a:t>plan</a:t>
            </a:r>
          </a:p>
          <a:p>
            <a:pPr>
              <a:spcAft>
                <a:spcPts val="900"/>
              </a:spcAft>
            </a:pPr>
            <a:endParaRPr lang="en-US" sz="1200" dirty="0"/>
          </a:p>
        </p:txBody>
      </p:sp>
      <p:sp>
        <p:nvSpPr>
          <p:cNvPr id="6" name="Slide Number Placeholder 5"/>
          <p:cNvSpPr>
            <a:spLocks noGrp="1"/>
          </p:cNvSpPr>
          <p:nvPr>
            <p:ph type="sldNum" sz="quarter" idx="4294967295"/>
          </p:nvPr>
        </p:nvSpPr>
        <p:spPr bwMode="auto">
          <a:xfrm>
            <a:off x="6400800" y="4972050"/>
            <a:ext cx="1600200" cy="159544"/>
          </a:xfrm>
          <a:prstGeom prst="rect">
            <a:avLst/>
          </a:prstGeom>
          <a:noFill/>
          <a:ln w="9525">
            <a:noFill/>
            <a:miter lim="800000"/>
            <a:headEnd/>
            <a:tailEnd/>
          </a:ln>
        </p:spPr>
        <p:txBody>
          <a:bodyPr vert="horz" wrap="none" lIns="68580" tIns="34290" rIns="68580" bIns="34290" numCol="1" anchor="t" anchorCtr="0" compatLnSpc="1">
            <a:prstTxWarp prst="textNoShape">
              <a:avLst/>
            </a:prstTxWarp>
          </a:bodyPr>
          <a:lstStyle>
            <a:lvl1pPr algn="r">
              <a:defRPr sz="750">
                <a:solidFill>
                  <a:srgbClr val="999999"/>
                </a:solidFill>
              </a:defRPr>
            </a:lvl1pPr>
          </a:lstStyle>
          <a:p>
            <a:fld id="{B96EB2AE-DF96-457D-9F43-958D79343F70}" type="slidenum">
              <a:rPr lang="en-US" altLang="en-US"/>
              <a:pPr/>
              <a:t>5</a:t>
            </a:fld>
            <a:endParaRPr lang="en-US" altLang="en-US" dirty="0"/>
          </a:p>
        </p:txBody>
      </p:sp>
      <p:sp>
        <p:nvSpPr>
          <p:cNvPr id="7" name="Rectangle 7"/>
          <p:cNvSpPr txBox="1">
            <a:spLocks noChangeArrowheads="1"/>
          </p:cNvSpPr>
          <p:nvPr/>
        </p:nvSpPr>
        <p:spPr bwMode="auto">
          <a:xfrm>
            <a:off x="1143000" y="4969669"/>
            <a:ext cx="5258991" cy="171450"/>
          </a:xfrm>
          <a:prstGeom prst="rect">
            <a:avLst/>
          </a:prstGeom>
          <a:noFill/>
          <a:ln w="9525">
            <a:noFill/>
            <a:miter lim="800000"/>
            <a:headEnd/>
            <a:tailEnd/>
          </a:ln>
          <a:effectLst/>
        </p:spPr>
        <p:txBody>
          <a:bodyPr vert="horz" wrap="none" lIns="68580" tIns="34290" rIns="68580" bIns="34290" numCol="1" anchor="t" anchorCtr="0" compatLnSpc="1">
            <a:prstTxWarp prst="textNoShape">
              <a:avLst/>
            </a:prstTxWarp>
          </a:bodyPr>
          <a:lstStyle>
            <a:defPPr>
              <a:defRPr lang="en-US"/>
            </a:defPPr>
            <a:lvl1pPr algn="l" defTabSz="457200" rtl="0" fontAlgn="base">
              <a:spcBef>
                <a:spcPct val="0"/>
              </a:spcBef>
              <a:spcAft>
                <a:spcPct val="0"/>
              </a:spcAft>
              <a:defRPr sz="800" kern="1200">
                <a:solidFill>
                  <a:srgbClr val="999999"/>
                </a:solidFill>
                <a:latin typeface="Arial Narrow" pitchFamily="-84" charset="0"/>
                <a:ea typeface="MS PGothic" pitchFamily="34" charset="-128"/>
                <a:cs typeface="Arial" charset="0"/>
              </a:defRPr>
            </a:lvl1pPr>
            <a:lvl2pPr marL="457200" algn="l" defTabSz="457200" rtl="0" fontAlgn="base">
              <a:spcBef>
                <a:spcPct val="0"/>
              </a:spcBef>
              <a:spcAft>
                <a:spcPct val="0"/>
              </a:spcAft>
              <a:defRPr sz="2400" kern="1200">
                <a:solidFill>
                  <a:schemeClr val="tx1"/>
                </a:solidFill>
                <a:latin typeface="Arial" charset="0"/>
                <a:ea typeface="+mn-ea"/>
                <a:cs typeface="Arial" charset="0"/>
              </a:defRPr>
            </a:lvl2pPr>
            <a:lvl3pPr marL="914400" algn="l" defTabSz="457200" rtl="0" fontAlgn="base">
              <a:spcBef>
                <a:spcPct val="0"/>
              </a:spcBef>
              <a:spcAft>
                <a:spcPct val="0"/>
              </a:spcAft>
              <a:defRPr sz="2400" kern="1200">
                <a:solidFill>
                  <a:schemeClr val="tx1"/>
                </a:solidFill>
                <a:latin typeface="Arial" charset="0"/>
                <a:ea typeface="+mn-ea"/>
                <a:cs typeface="Arial" charset="0"/>
              </a:defRPr>
            </a:lvl3pPr>
            <a:lvl4pPr marL="1371600" algn="l" defTabSz="457200" rtl="0" fontAlgn="base">
              <a:spcBef>
                <a:spcPct val="0"/>
              </a:spcBef>
              <a:spcAft>
                <a:spcPct val="0"/>
              </a:spcAft>
              <a:defRPr sz="2400" kern="1200">
                <a:solidFill>
                  <a:schemeClr val="tx1"/>
                </a:solidFill>
                <a:latin typeface="Arial" charset="0"/>
                <a:ea typeface="+mn-ea"/>
                <a:cs typeface="Arial" charset="0"/>
              </a:defRPr>
            </a:lvl4pPr>
            <a:lvl5pPr marL="1828800" algn="l" defTabSz="457200"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r>
              <a:rPr lang="en-US" altLang="en-US" sz="600" dirty="0"/>
              <a:t>Confidential, unpublished property of Cigna. Do not duplicate or distribute. Use and distribution limited solely to authorized personnel. © 2019 Cigna</a:t>
            </a:r>
          </a:p>
        </p:txBody>
      </p:sp>
      <p:sp>
        <p:nvSpPr>
          <p:cNvPr id="9" name="Title 8"/>
          <p:cNvSpPr>
            <a:spLocks noGrp="1"/>
          </p:cNvSpPr>
          <p:nvPr>
            <p:ph type="title"/>
          </p:nvPr>
        </p:nvSpPr>
        <p:spPr/>
        <p:txBody>
          <a:bodyPr/>
          <a:lstStyle/>
          <a:p>
            <a:r>
              <a:rPr lang="en-US" sz="2400" dirty="0"/>
              <a:t>Healthcare Terms and </a:t>
            </a:r>
            <a:r>
              <a:rPr lang="en-US" sz="2400" dirty="0" smtClean="0"/>
              <a:t>Definitions</a:t>
            </a:r>
            <a:endParaRPr lang="en-US" sz="2400" dirty="0"/>
          </a:p>
        </p:txBody>
      </p:sp>
    </p:spTree>
    <p:extLst>
      <p:ext uri="{BB962C8B-B14F-4D97-AF65-F5344CB8AC3E}">
        <p14:creationId xmlns:p14="http://schemas.microsoft.com/office/powerpoint/2010/main" val="3116988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2265" y="161458"/>
            <a:ext cx="8229600" cy="484584"/>
          </a:xfrm>
        </p:spPr>
        <p:txBody>
          <a:bodyPr/>
          <a:lstStyle/>
          <a:p>
            <a:r>
              <a:rPr lang="en-US" sz="2400" dirty="0" smtClean="0"/>
              <a:t>Healthcare Terms and Definitions (continued)</a:t>
            </a:r>
            <a:br>
              <a:rPr lang="en-US" sz="2400" dirty="0" smtClean="0"/>
            </a:br>
            <a:r>
              <a:rPr lang="en-US" sz="2400" dirty="0"/>
              <a:t/>
            </a:r>
            <a:br>
              <a:rPr lang="en-US" sz="2400" dirty="0"/>
            </a:br>
            <a:r>
              <a:rPr lang="en-US" b="0" dirty="0"/>
              <a:t/>
            </a:r>
            <a:br>
              <a:rPr lang="en-US" b="0" dirty="0"/>
            </a:br>
            <a:r>
              <a:rPr lang="en-US" b="0" dirty="0" smtClean="0"/>
              <a:t/>
            </a:r>
            <a:br>
              <a:rPr lang="en-US" b="0" dirty="0" smtClean="0"/>
            </a:br>
            <a:r>
              <a:rPr lang="en-US" b="0" dirty="0"/>
              <a:t/>
            </a:r>
            <a:br>
              <a:rPr lang="en-US" b="0" dirty="0"/>
            </a:br>
            <a:endParaRPr lang="en-US" dirty="0"/>
          </a:p>
        </p:txBody>
      </p:sp>
      <p:sp>
        <p:nvSpPr>
          <p:cNvPr id="6" name="Slide Number Placeholder 5"/>
          <p:cNvSpPr>
            <a:spLocks noGrp="1"/>
          </p:cNvSpPr>
          <p:nvPr>
            <p:ph type="sldNum" sz="quarter" idx="4294967295"/>
          </p:nvPr>
        </p:nvSpPr>
        <p:spPr bwMode="auto">
          <a:xfrm>
            <a:off x="6400800" y="4972050"/>
            <a:ext cx="1600200" cy="159544"/>
          </a:xfrm>
          <a:prstGeom prst="rect">
            <a:avLst/>
          </a:prstGeom>
          <a:noFill/>
          <a:ln w="9525">
            <a:noFill/>
            <a:miter lim="800000"/>
            <a:headEnd/>
            <a:tailEnd/>
          </a:ln>
        </p:spPr>
        <p:txBody>
          <a:bodyPr vert="horz" wrap="none" lIns="68580" tIns="34290" rIns="68580" bIns="34290" numCol="1" anchor="t" anchorCtr="0" compatLnSpc="1">
            <a:prstTxWarp prst="textNoShape">
              <a:avLst/>
            </a:prstTxWarp>
          </a:bodyPr>
          <a:lstStyle>
            <a:lvl1pPr algn="r">
              <a:defRPr sz="750">
                <a:solidFill>
                  <a:srgbClr val="999999"/>
                </a:solidFill>
              </a:defRPr>
            </a:lvl1pPr>
          </a:lstStyle>
          <a:p>
            <a:fld id="{B96EB2AE-DF96-457D-9F43-958D79343F70}" type="slidenum">
              <a:rPr lang="en-US" altLang="en-US"/>
              <a:pPr/>
              <a:t>6</a:t>
            </a:fld>
            <a:endParaRPr lang="en-US" altLang="en-US" dirty="0"/>
          </a:p>
        </p:txBody>
      </p:sp>
      <p:sp>
        <p:nvSpPr>
          <p:cNvPr id="7" name="Rectangle 7"/>
          <p:cNvSpPr txBox="1">
            <a:spLocks noChangeArrowheads="1"/>
          </p:cNvSpPr>
          <p:nvPr/>
        </p:nvSpPr>
        <p:spPr bwMode="auto">
          <a:xfrm>
            <a:off x="1143000" y="4969669"/>
            <a:ext cx="5258991" cy="171450"/>
          </a:xfrm>
          <a:prstGeom prst="rect">
            <a:avLst/>
          </a:prstGeom>
          <a:noFill/>
          <a:ln w="9525">
            <a:noFill/>
            <a:miter lim="800000"/>
            <a:headEnd/>
            <a:tailEnd/>
          </a:ln>
          <a:effectLst/>
        </p:spPr>
        <p:txBody>
          <a:bodyPr vert="horz" wrap="none" lIns="68580" tIns="34290" rIns="68580" bIns="34290" numCol="1" anchor="t" anchorCtr="0" compatLnSpc="1">
            <a:prstTxWarp prst="textNoShape">
              <a:avLst/>
            </a:prstTxWarp>
          </a:bodyPr>
          <a:lstStyle>
            <a:defPPr>
              <a:defRPr lang="en-US"/>
            </a:defPPr>
            <a:lvl1pPr algn="l" defTabSz="457200" rtl="0" fontAlgn="base">
              <a:spcBef>
                <a:spcPct val="0"/>
              </a:spcBef>
              <a:spcAft>
                <a:spcPct val="0"/>
              </a:spcAft>
              <a:defRPr sz="800" kern="1200">
                <a:solidFill>
                  <a:srgbClr val="999999"/>
                </a:solidFill>
                <a:latin typeface="Arial Narrow" pitchFamily="-84" charset="0"/>
                <a:ea typeface="MS PGothic" pitchFamily="34" charset="-128"/>
                <a:cs typeface="Arial" charset="0"/>
              </a:defRPr>
            </a:lvl1pPr>
            <a:lvl2pPr marL="457200" algn="l" defTabSz="457200" rtl="0" fontAlgn="base">
              <a:spcBef>
                <a:spcPct val="0"/>
              </a:spcBef>
              <a:spcAft>
                <a:spcPct val="0"/>
              </a:spcAft>
              <a:defRPr sz="2400" kern="1200">
                <a:solidFill>
                  <a:schemeClr val="tx1"/>
                </a:solidFill>
                <a:latin typeface="Arial" charset="0"/>
                <a:ea typeface="+mn-ea"/>
                <a:cs typeface="Arial" charset="0"/>
              </a:defRPr>
            </a:lvl2pPr>
            <a:lvl3pPr marL="914400" algn="l" defTabSz="457200" rtl="0" fontAlgn="base">
              <a:spcBef>
                <a:spcPct val="0"/>
              </a:spcBef>
              <a:spcAft>
                <a:spcPct val="0"/>
              </a:spcAft>
              <a:defRPr sz="2400" kern="1200">
                <a:solidFill>
                  <a:schemeClr val="tx1"/>
                </a:solidFill>
                <a:latin typeface="Arial" charset="0"/>
                <a:ea typeface="+mn-ea"/>
                <a:cs typeface="Arial" charset="0"/>
              </a:defRPr>
            </a:lvl3pPr>
            <a:lvl4pPr marL="1371600" algn="l" defTabSz="457200" rtl="0" fontAlgn="base">
              <a:spcBef>
                <a:spcPct val="0"/>
              </a:spcBef>
              <a:spcAft>
                <a:spcPct val="0"/>
              </a:spcAft>
              <a:defRPr sz="2400" kern="1200">
                <a:solidFill>
                  <a:schemeClr val="tx1"/>
                </a:solidFill>
                <a:latin typeface="Arial" charset="0"/>
                <a:ea typeface="+mn-ea"/>
                <a:cs typeface="Arial" charset="0"/>
              </a:defRPr>
            </a:lvl4pPr>
            <a:lvl5pPr marL="1828800" algn="l" defTabSz="457200"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r>
              <a:rPr lang="en-US" altLang="en-US" sz="600" dirty="0"/>
              <a:t>Confidential, unpublished property of Cigna. Do not duplicate or distribute. Use and distribution limited solely to authorized personnel. © 2019 Cigna</a:t>
            </a:r>
          </a:p>
        </p:txBody>
      </p:sp>
      <p:sp>
        <p:nvSpPr>
          <p:cNvPr id="8" name="Rectangle 7"/>
          <p:cNvSpPr/>
          <p:nvPr/>
        </p:nvSpPr>
        <p:spPr>
          <a:xfrm>
            <a:off x="145036" y="740090"/>
            <a:ext cx="1920240" cy="402336"/>
          </a:xfrm>
          <a:prstGeom prst="rect">
            <a:avLst/>
          </a:prstGeom>
          <a:solidFill>
            <a:srgbClr val="00AA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endParaRPr lang="en-US" sz="1350" b="1" dirty="0" smtClean="0">
              <a:solidFill>
                <a:schemeClr val="bg1"/>
              </a:solidFill>
              <a:ea typeface="ヒラギノ角ゴ Pro W3" charset="0"/>
              <a:cs typeface="ヒラギノ角ゴ Pro W3" charset="0"/>
            </a:endParaRPr>
          </a:p>
          <a:p>
            <a:pPr algn="ctr" eaLnBrk="1" hangingPunct="1"/>
            <a:r>
              <a:rPr lang="en-US" sz="1350" b="1" dirty="0" smtClean="0">
                <a:solidFill>
                  <a:schemeClr val="bg1"/>
                </a:solidFill>
                <a:ea typeface="ヒラギノ角ゴ Pro W3" charset="0"/>
                <a:cs typeface="ヒラギノ角ゴ Pro W3" charset="0"/>
              </a:rPr>
              <a:t>Copay </a:t>
            </a:r>
            <a:r>
              <a:rPr lang="en-US" sz="1350" b="1" dirty="0">
                <a:solidFill>
                  <a:schemeClr val="bg1"/>
                </a:solidFill>
                <a:ea typeface="ヒラギノ角ゴ Pro W3" charset="0"/>
                <a:cs typeface="ヒラギノ角ゴ Pro W3" charset="0"/>
              </a:rPr>
              <a:t/>
            </a:r>
            <a:br>
              <a:rPr lang="en-US" sz="1350" b="1" dirty="0">
                <a:solidFill>
                  <a:schemeClr val="bg1"/>
                </a:solidFill>
                <a:ea typeface="ヒラギノ角ゴ Pro W3" charset="0"/>
                <a:cs typeface="ヒラギノ角ゴ Pro W3" charset="0"/>
              </a:rPr>
            </a:br>
            <a:endParaRPr lang="en-US" sz="1350" dirty="0">
              <a:solidFill>
                <a:schemeClr val="bg1"/>
              </a:solidFill>
              <a:ea typeface="ヒラギノ角ゴ Pro W3" charset="0"/>
              <a:cs typeface="ヒラギノ角ゴ Pro W3" charset="0"/>
            </a:endParaRPr>
          </a:p>
        </p:txBody>
      </p:sp>
      <p:sp>
        <p:nvSpPr>
          <p:cNvPr id="14" name="TextBox 13"/>
          <p:cNvSpPr txBox="1"/>
          <p:nvPr/>
        </p:nvSpPr>
        <p:spPr>
          <a:xfrm>
            <a:off x="2258726" y="690563"/>
            <a:ext cx="6423312" cy="495989"/>
          </a:xfrm>
          <a:prstGeom prst="rect">
            <a:avLst/>
          </a:prstGeom>
          <a:noFill/>
        </p:spPr>
        <p:txBody>
          <a:bodyPr wrap="square" rtlCol="0">
            <a:noAutofit/>
          </a:bodyPr>
          <a:lstStyle/>
          <a:p>
            <a:r>
              <a:rPr lang="en-US" sz="1050" dirty="0"/>
              <a:t>Your share of the costs </a:t>
            </a:r>
            <a:r>
              <a:rPr lang="en-US" sz="1050" dirty="0" smtClean="0"/>
              <a:t>of a </a:t>
            </a:r>
            <a:r>
              <a:rPr lang="en-US" sz="1050" dirty="0"/>
              <a:t>healthcare service, usually figured </a:t>
            </a:r>
            <a:r>
              <a:rPr lang="en-US" sz="1050" dirty="0" smtClean="0"/>
              <a:t>as a </a:t>
            </a:r>
            <a:r>
              <a:rPr lang="en-US" sz="1050" dirty="0"/>
              <a:t>percentage of the amount charged </a:t>
            </a:r>
            <a:r>
              <a:rPr lang="en-US" sz="1050" dirty="0" smtClean="0"/>
              <a:t>for services</a:t>
            </a:r>
            <a:r>
              <a:rPr lang="en-US" sz="1050" dirty="0"/>
              <a:t>. You start paying </a:t>
            </a:r>
            <a:r>
              <a:rPr lang="en-US" sz="1050" dirty="0" smtClean="0"/>
              <a:t>coinsurance after </a:t>
            </a:r>
            <a:r>
              <a:rPr lang="en-US" sz="1050" dirty="0"/>
              <a:t>you’ve paid your plan’s </a:t>
            </a:r>
            <a:r>
              <a:rPr lang="en-US" sz="1050" dirty="0" smtClean="0"/>
              <a:t>deductible. Your </a:t>
            </a:r>
            <a:r>
              <a:rPr lang="en-US" sz="1050" dirty="0"/>
              <a:t>plan pays a certain percentage </a:t>
            </a:r>
            <a:r>
              <a:rPr lang="en-US" sz="1050" dirty="0" smtClean="0"/>
              <a:t>of the </a:t>
            </a:r>
            <a:r>
              <a:rPr lang="en-US" sz="1050" dirty="0"/>
              <a:t>total bill, and you pay the </a:t>
            </a:r>
            <a:r>
              <a:rPr lang="en-US" sz="1050" dirty="0" smtClean="0"/>
              <a:t>remaining percentage</a:t>
            </a:r>
            <a:r>
              <a:rPr lang="en-US" sz="1050" dirty="0"/>
              <a:t>.</a:t>
            </a:r>
            <a:endParaRPr lang="en-US" sz="1050" dirty="0">
              <a:solidFill>
                <a:srgbClr val="595959"/>
              </a:solidFill>
            </a:endParaRPr>
          </a:p>
        </p:txBody>
      </p:sp>
      <p:sp>
        <p:nvSpPr>
          <p:cNvPr id="15" name="Rectangle 14"/>
          <p:cNvSpPr/>
          <p:nvPr/>
        </p:nvSpPr>
        <p:spPr>
          <a:xfrm>
            <a:off x="132142" y="1333330"/>
            <a:ext cx="1920240" cy="400812"/>
          </a:xfrm>
          <a:prstGeom prst="rect">
            <a:avLst/>
          </a:prstGeom>
          <a:solidFill>
            <a:srgbClr val="0065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r>
              <a:rPr lang="en-US" sz="1350" b="1" dirty="0">
                <a:solidFill>
                  <a:schemeClr val="bg1"/>
                </a:solidFill>
                <a:ea typeface="ヒラギノ角ゴ Pro W3" charset="0"/>
                <a:cs typeface="ヒラギノ角ゴ Pro W3" charset="0"/>
              </a:rPr>
              <a:t>Coinsurance</a:t>
            </a:r>
            <a:endParaRPr lang="en-US" sz="1350" dirty="0">
              <a:solidFill>
                <a:schemeClr val="bg1"/>
              </a:solidFill>
              <a:ea typeface="ヒラギノ角ゴ Pro W3" charset="0"/>
              <a:cs typeface="ヒラギノ角ゴ Pro W3" charset="0"/>
            </a:endParaRPr>
          </a:p>
        </p:txBody>
      </p:sp>
      <p:sp>
        <p:nvSpPr>
          <p:cNvPr id="17" name="Rectangle 16"/>
          <p:cNvSpPr/>
          <p:nvPr/>
        </p:nvSpPr>
        <p:spPr>
          <a:xfrm>
            <a:off x="145036" y="1997510"/>
            <a:ext cx="1920240" cy="402336"/>
          </a:xfrm>
          <a:prstGeom prst="rect">
            <a:avLst/>
          </a:prstGeom>
          <a:solidFill>
            <a:srgbClr val="0028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solidFill>
                  <a:schemeClr val="bg1"/>
                </a:solidFill>
                <a:ea typeface="ヒラギノ角ゴ Pro W3" charset="0"/>
                <a:cs typeface="ヒラギノ角ゴ Pro W3" charset="0"/>
              </a:rPr>
              <a:t>Deductible </a:t>
            </a:r>
            <a:endParaRPr lang="en-US" sz="1300" dirty="0">
              <a:solidFill>
                <a:schemeClr val="bg1"/>
              </a:solidFill>
              <a:ea typeface="ヒラギノ角ゴ Pro W3" charset="0"/>
              <a:cs typeface="ヒラギノ角ゴ Pro W3" charset="0"/>
            </a:endParaRPr>
          </a:p>
        </p:txBody>
      </p:sp>
      <p:sp>
        <p:nvSpPr>
          <p:cNvPr id="19" name="TextBox 18"/>
          <p:cNvSpPr txBox="1"/>
          <p:nvPr/>
        </p:nvSpPr>
        <p:spPr>
          <a:xfrm>
            <a:off x="2258726" y="1296521"/>
            <a:ext cx="6563341" cy="548584"/>
          </a:xfrm>
          <a:prstGeom prst="rect">
            <a:avLst/>
          </a:prstGeom>
          <a:noFill/>
        </p:spPr>
        <p:txBody>
          <a:bodyPr wrap="square" rtlCol="0">
            <a:noAutofit/>
          </a:bodyPr>
          <a:lstStyle/>
          <a:p>
            <a:r>
              <a:rPr lang="en-US" sz="1050" dirty="0"/>
              <a:t>Your share of the costs </a:t>
            </a:r>
            <a:r>
              <a:rPr lang="en-US" sz="1050" dirty="0" smtClean="0"/>
              <a:t>of a </a:t>
            </a:r>
            <a:r>
              <a:rPr lang="en-US" sz="1050" dirty="0"/>
              <a:t>healthcare service, usually figured </a:t>
            </a:r>
            <a:r>
              <a:rPr lang="en-US" sz="1050" dirty="0" smtClean="0"/>
              <a:t>as a </a:t>
            </a:r>
            <a:r>
              <a:rPr lang="en-US" sz="1050" dirty="0"/>
              <a:t>percentage of the amount charged for</a:t>
            </a:r>
          </a:p>
          <a:p>
            <a:r>
              <a:rPr lang="en-US" sz="1050" dirty="0"/>
              <a:t>services. You start paying </a:t>
            </a:r>
            <a:r>
              <a:rPr lang="en-US" sz="1050" dirty="0" smtClean="0"/>
              <a:t>coinsurance after </a:t>
            </a:r>
            <a:r>
              <a:rPr lang="en-US" sz="1050" dirty="0"/>
              <a:t>you’ve paid your plan’s </a:t>
            </a:r>
            <a:r>
              <a:rPr lang="en-US" sz="1050" dirty="0" smtClean="0"/>
              <a:t>deductible. Your </a:t>
            </a:r>
            <a:r>
              <a:rPr lang="en-US" sz="1050" dirty="0"/>
              <a:t>plan pays a certain </a:t>
            </a:r>
            <a:r>
              <a:rPr lang="en-US" sz="1050" dirty="0" smtClean="0"/>
              <a:t>percentage of the </a:t>
            </a:r>
            <a:r>
              <a:rPr lang="en-US" sz="1050" dirty="0"/>
              <a:t>total bill, and you pay the </a:t>
            </a:r>
            <a:r>
              <a:rPr lang="en-US" sz="1050" dirty="0" smtClean="0"/>
              <a:t>remaining percentage</a:t>
            </a:r>
            <a:r>
              <a:rPr lang="en-US" sz="1050" dirty="0"/>
              <a:t>.</a:t>
            </a:r>
            <a:endParaRPr lang="en-US" sz="1050" dirty="0">
              <a:solidFill>
                <a:srgbClr val="595959"/>
              </a:solidFill>
            </a:endParaRPr>
          </a:p>
        </p:txBody>
      </p:sp>
      <p:sp>
        <p:nvSpPr>
          <p:cNvPr id="20" name="TextBox 19"/>
          <p:cNvSpPr txBox="1"/>
          <p:nvPr/>
        </p:nvSpPr>
        <p:spPr>
          <a:xfrm>
            <a:off x="2281027" y="2583754"/>
            <a:ext cx="6716838" cy="566060"/>
          </a:xfrm>
          <a:prstGeom prst="rect">
            <a:avLst/>
          </a:prstGeom>
          <a:noFill/>
        </p:spPr>
        <p:txBody>
          <a:bodyPr wrap="square" rtlCol="0">
            <a:noAutofit/>
          </a:bodyPr>
          <a:lstStyle/>
          <a:p>
            <a:r>
              <a:rPr lang="en-US" sz="1050" dirty="0" smtClean="0"/>
              <a:t>The most you must pay for covered services in a plan year. After you spend this amount on deductibles, copayments and coinsurance, your health plan pays 100% of the costs of covered benefits. However, you must pay for certain out-of-network charges above reasonable and customary amounts.</a:t>
            </a:r>
            <a:endParaRPr lang="en-US" sz="1050" dirty="0">
              <a:solidFill>
                <a:schemeClr val="tx1">
                  <a:lumMod val="65000"/>
                  <a:lumOff val="35000"/>
                </a:schemeClr>
              </a:solidFill>
            </a:endParaRPr>
          </a:p>
        </p:txBody>
      </p:sp>
      <p:sp>
        <p:nvSpPr>
          <p:cNvPr id="21" name="Footer Placeholder 4"/>
          <p:cNvSpPr txBox="1">
            <a:spLocks/>
          </p:cNvSpPr>
          <p:nvPr/>
        </p:nvSpPr>
        <p:spPr bwMode="auto">
          <a:xfrm>
            <a:off x="1485900" y="465137"/>
            <a:ext cx="6168629" cy="285750"/>
          </a:xfrm>
          <a:prstGeom prst="rect">
            <a:avLst/>
          </a:prstGeom>
          <a:noFill/>
          <a:ln w="9525">
            <a:noFill/>
            <a:miter lim="800000"/>
            <a:headEnd/>
            <a:tailEnd/>
          </a:ln>
        </p:spPr>
        <p:txBody>
          <a:bodyPr lIns="76808" tIns="38406" rIns="76808" bIns="38406"/>
          <a:lstStyle/>
          <a:p>
            <a:pPr>
              <a:defRPr/>
            </a:pPr>
            <a:endParaRPr lang="en-US" sz="1200" b="1" dirty="0">
              <a:solidFill>
                <a:schemeClr val="tx1">
                  <a:lumMod val="65000"/>
                  <a:lumOff val="35000"/>
                </a:schemeClr>
              </a:solidFill>
              <a:latin typeface="Arial" pitchFamily="-65" charset="0"/>
              <a:ea typeface="ＭＳ Ｐゴシック" pitchFamily="-65" charset="-128"/>
              <a:cs typeface="ＭＳ Ｐゴシック" pitchFamily="-65" charset="-128"/>
            </a:endParaRPr>
          </a:p>
        </p:txBody>
      </p:sp>
      <p:sp>
        <p:nvSpPr>
          <p:cNvPr id="22" name="Rectangle 21"/>
          <p:cNvSpPr/>
          <p:nvPr/>
        </p:nvSpPr>
        <p:spPr>
          <a:xfrm>
            <a:off x="122265" y="2641499"/>
            <a:ext cx="1920240" cy="398294"/>
          </a:xfrm>
          <a:prstGeom prst="rect">
            <a:avLst/>
          </a:prstGeom>
          <a:solidFill>
            <a:srgbClr val="00AA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r>
              <a:rPr lang="en-US" sz="1300" b="1" dirty="0" smtClean="0">
                <a:solidFill>
                  <a:schemeClr val="bg1"/>
                </a:solidFill>
                <a:ea typeface="ヒラギノ角ゴ Pro W3" charset="0"/>
                <a:cs typeface="ヒラギノ角ゴ Pro W3" charset="0"/>
              </a:rPr>
              <a:t>Out-of-pocket maximum</a:t>
            </a:r>
          </a:p>
        </p:txBody>
      </p:sp>
      <p:sp>
        <p:nvSpPr>
          <p:cNvPr id="25" name="Rectangle 24"/>
          <p:cNvSpPr/>
          <p:nvPr/>
        </p:nvSpPr>
        <p:spPr>
          <a:xfrm>
            <a:off x="145036" y="3270662"/>
            <a:ext cx="1920240" cy="402336"/>
          </a:xfrm>
          <a:prstGeom prst="rect">
            <a:avLst/>
          </a:prstGeom>
          <a:solidFill>
            <a:srgbClr val="0065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r>
              <a:rPr lang="en-US" sz="1350" b="1" dirty="0" smtClean="0">
                <a:solidFill>
                  <a:schemeClr val="bg1"/>
                </a:solidFill>
                <a:ea typeface="ヒラギノ角ゴ Pro W3" charset="0"/>
                <a:cs typeface="ヒラギノ角ゴ Pro W3" charset="0"/>
              </a:rPr>
              <a:t>In-network</a:t>
            </a:r>
            <a:endParaRPr lang="en-US" sz="1350" dirty="0">
              <a:solidFill>
                <a:schemeClr val="bg1"/>
              </a:solidFill>
              <a:ea typeface="ヒラギノ角ゴ Pro W3" charset="0"/>
              <a:cs typeface="ヒラギノ角ゴ Pro W3" charset="0"/>
            </a:endParaRPr>
          </a:p>
        </p:txBody>
      </p:sp>
      <p:sp>
        <p:nvSpPr>
          <p:cNvPr id="3" name="TextBox 2"/>
          <p:cNvSpPr txBox="1"/>
          <p:nvPr/>
        </p:nvSpPr>
        <p:spPr>
          <a:xfrm>
            <a:off x="2258726" y="1918834"/>
            <a:ext cx="6508044" cy="577081"/>
          </a:xfrm>
          <a:prstGeom prst="rect">
            <a:avLst/>
          </a:prstGeom>
          <a:noFill/>
        </p:spPr>
        <p:txBody>
          <a:bodyPr wrap="square" rtlCol="0">
            <a:spAutoFit/>
          </a:bodyPr>
          <a:lstStyle/>
          <a:p>
            <a:r>
              <a:rPr lang="en-US" sz="1050" dirty="0"/>
              <a:t>The amount you pay </a:t>
            </a:r>
            <a:r>
              <a:rPr lang="en-US" sz="1050" dirty="0" smtClean="0"/>
              <a:t>for healthcare </a:t>
            </a:r>
            <a:r>
              <a:rPr lang="en-US" sz="1050" dirty="0"/>
              <a:t>services before your </a:t>
            </a:r>
            <a:r>
              <a:rPr lang="en-US" sz="1050" dirty="0" smtClean="0"/>
              <a:t>health insurance </a:t>
            </a:r>
            <a:r>
              <a:rPr lang="en-US" sz="1050" dirty="0"/>
              <a:t>begins </a:t>
            </a:r>
            <a:r>
              <a:rPr lang="en-US" sz="1050" dirty="0" smtClean="0"/>
              <a:t>to pay</a:t>
            </a:r>
            <a:r>
              <a:rPr lang="en-US" sz="1050" dirty="0"/>
              <a:t>. For example,</a:t>
            </a:r>
          </a:p>
          <a:p>
            <a:r>
              <a:rPr lang="en-US" sz="1050" dirty="0"/>
              <a:t>if your plan’s deductible is $1,000, </a:t>
            </a:r>
            <a:r>
              <a:rPr lang="en-US" sz="1050" dirty="0" smtClean="0"/>
              <a:t>you’ll pay </a:t>
            </a:r>
            <a:r>
              <a:rPr lang="en-US" sz="1050" dirty="0"/>
              <a:t>100 percent of eligible </a:t>
            </a:r>
            <a:r>
              <a:rPr lang="en-US" sz="1050" dirty="0" smtClean="0"/>
              <a:t>healthcare expenses </a:t>
            </a:r>
            <a:r>
              <a:rPr lang="en-US" sz="1050" dirty="0"/>
              <a:t>until the bills total $1,000 </a:t>
            </a:r>
            <a:r>
              <a:rPr lang="en-US" sz="1050" dirty="0" smtClean="0"/>
              <a:t>for the </a:t>
            </a:r>
            <a:r>
              <a:rPr lang="en-US" sz="1050" dirty="0"/>
              <a:t>year. After that, you share the </a:t>
            </a:r>
            <a:r>
              <a:rPr lang="en-US" sz="1050" dirty="0" smtClean="0"/>
              <a:t>cost with </a:t>
            </a:r>
            <a:r>
              <a:rPr lang="en-US" sz="1050" dirty="0"/>
              <a:t>your plan by paying coinsurance.</a:t>
            </a:r>
          </a:p>
        </p:txBody>
      </p:sp>
      <p:sp>
        <p:nvSpPr>
          <p:cNvPr id="4" name="Rectangle 3"/>
          <p:cNvSpPr/>
          <p:nvPr/>
        </p:nvSpPr>
        <p:spPr>
          <a:xfrm>
            <a:off x="2301071" y="3257344"/>
            <a:ext cx="6338621" cy="415498"/>
          </a:xfrm>
          <a:prstGeom prst="rect">
            <a:avLst/>
          </a:prstGeom>
        </p:spPr>
        <p:txBody>
          <a:bodyPr wrap="square">
            <a:spAutoFit/>
          </a:bodyPr>
          <a:lstStyle/>
          <a:p>
            <a:r>
              <a:rPr lang="en-US" sz="1050" dirty="0">
                <a:latin typeface="Arial" panose="020B0604020202020204" pitchFamily="34" charset="0"/>
                <a:cs typeface="Arial" panose="020B0604020202020204" pitchFamily="34" charset="0"/>
              </a:rPr>
              <a:t>A group of doctors, </a:t>
            </a:r>
            <a:r>
              <a:rPr lang="en-US" sz="1050" dirty="0" smtClean="0">
                <a:latin typeface="Arial" panose="020B0604020202020204" pitchFamily="34" charset="0"/>
                <a:cs typeface="Arial" panose="020B0604020202020204" pitchFamily="34" charset="0"/>
              </a:rPr>
              <a:t>clinics, hospitals </a:t>
            </a:r>
            <a:r>
              <a:rPr lang="en-US" sz="1050" dirty="0">
                <a:latin typeface="Arial" panose="020B0604020202020204" pitchFamily="34" charset="0"/>
                <a:cs typeface="Arial" panose="020B0604020202020204" pitchFamily="34" charset="0"/>
              </a:rPr>
              <a:t>and other healthcare </a:t>
            </a:r>
            <a:r>
              <a:rPr lang="en-US" sz="1050" dirty="0" smtClean="0">
                <a:latin typeface="Arial" panose="020B0604020202020204" pitchFamily="34" charset="0"/>
                <a:cs typeface="Arial" panose="020B0604020202020204" pitchFamily="34" charset="0"/>
              </a:rPr>
              <a:t>providers that </a:t>
            </a:r>
            <a:r>
              <a:rPr lang="en-US" sz="1050" dirty="0">
                <a:latin typeface="Arial" panose="020B0604020202020204" pitchFamily="34" charset="0"/>
                <a:cs typeface="Arial" panose="020B0604020202020204" pitchFamily="34" charset="0"/>
              </a:rPr>
              <a:t>have an agreement with </a:t>
            </a:r>
            <a:r>
              <a:rPr lang="en-US" sz="1050" dirty="0" smtClean="0">
                <a:latin typeface="Arial" panose="020B0604020202020204" pitchFamily="34" charset="0"/>
                <a:cs typeface="Arial" panose="020B0604020202020204" pitchFamily="34" charset="0"/>
              </a:rPr>
              <a:t>your medical </a:t>
            </a:r>
            <a:r>
              <a:rPr lang="en-US" sz="1050" dirty="0">
                <a:latin typeface="Arial" panose="020B0604020202020204" pitchFamily="34" charset="0"/>
                <a:cs typeface="Arial" panose="020B0604020202020204" pitchFamily="34" charset="0"/>
              </a:rPr>
              <a:t>plan provider. You’ll pay </a:t>
            </a:r>
            <a:r>
              <a:rPr lang="en-US" sz="1050" dirty="0" smtClean="0">
                <a:latin typeface="Arial" panose="020B0604020202020204" pitchFamily="34" charset="0"/>
                <a:cs typeface="Arial" panose="020B0604020202020204" pitchFamily="34" charset="0"/>
              </a:rPr>
              <a:t>less when </a:t>
            </a:r>
            <a:r>
              <a:rPr lang="en-US" sz="1050" dirty="0">
                <a:latin typeface="Arial" panose="020B0604020202020204" pitchFamily="34" charset="0"/>
                <a:cs typeface="Arial" panose="020B0604020202020204" pitchFamily="34" charset="0"/>
              </a:rPr>
              <a:t>you use in-network providers.</a:t>
            </a:r>
          </a:p>
        </p:txBody>
      </p:sp>
      <p:sp>
        <p:nvSpPr>
          <p:cNvPr id="29" name="Rectangle 28"/>
          <p:cNvSpPr/>
          <p:nvPr/>
        </p:nvSpPr>
        <p:spPr>
          <a:xfrm>
            <a:off x="145036" y="3832506"/>
            <a:ext cx="1920240" cy="402336"/>
          </a:xfrm>
          <a:prstGeom prst="rect">
            <a:avLst/>
          </a:prstGeom>
          <a:solidFill>
            <a:srgbClr val="0028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solidFill>
                  <a:schemeClr val="bg1"/>
                </a:solidFill>
                <a:ea typeface="ヒラギノ角ゴ Pro W3" charset="0"/>
                <a:cs typeface="ヒラギノ角ゴ Pro W3" charset="0"/>
              </a:rPr>
              <a:t>Out-of-network  </a:t>
            </a:r>
            <a:endParaRPr lang="en-US" sz="1300" dirty="0">
              <a:solidFill>
                <a:schemeClr val="bg1"/>
              </a:solidFill>
              <a:ea typeface="ヒラギノ角ゴ Pro W3" charset="0"/>
              <a:cs typeface="ヒラギノ角ゴ Pro W3" charset="0"/>
            </a:endParaRPr>
          </a:p>
        </p:txBody>
      </p:sp>
      <p:sp>
        <p:nvSpPr>
          <p:cNvPr id="5" name="Rectangle 4"/>
          <p:cNvSpPr/>
          <p:nvPr/>
        </p:nvSpPr>
        <p:spPr>
          <a:xfrm>
            <a:off x="2224814" y="3832506"/>
            <a:ext cx="6631164" cy="415498"/>
          </a:xfrm>
          <a:prstGeom prst="rect">
            <a:avLst/>
          </a:prstGeom>
        </p:spPr>
        <p:txBody>
          <a:bodyPr wrap="square">
            <a:spAutoFit/>
          </a:bodyPr>
          <a:lstStyle/>
          <a:p>
            <a:r>
              <a:rPr lang="en-US" sz="1050" dirty="0">
                <a:latin typeface="Arial" panose="020B0604020202020204" pitchFamily="34" charset="0"/>
                <a:cs typeface="Arial" panose="020B0604020202020204" pitchFamily="34" charset="0"/>
              </a:rPr>
              <a:t>Care received from </a:t>
            </a:r>
            <a:r>
              <a:rPr lang="en-US" sz="1050" dirty="0" smtClean="0">
                <a:latin typeface="Arial" panose="020B0604020202020204" pitchFamily="34" charset="0"/>
                <a:cs typeface="Arial" panose="020B0604020202020204" pitchFamily="34" charset="0"/>
              </a:rPr>
              <a:t>a doctor</a:t>
            </a:r>
            <a:r>
              <a:rPr lang="en-US" sz="1050" dirty="0">
                <a:latin typeface="Arial" panose="020B0604020202020204" pitchFamily="34" charset="0"/>
                <a:cs typeface="Arial" panose="020B0604020202020204" pitchFamily="34" charset="0"/>
              </a:rPr>
              <a:t>, hospital or other provider that </a:t>
            </a:r>
            <a:r>
              <a:rPr lang="en-US" sz="1050" dirty="0" smtClean="0">
                <a:latin typeface="Arial" panose="020B0604020202020204" pitchFamily="34" charset="0"/>
                <a:cs typeface="Arial" panose="020B0604020202020204" pitchFamily="34" charset="0"/>
              </a:rPr>
              <a:t>is not </a:t>
            </a:r>
            <a:r>
              <a:rPr lang="en-US" sz="1050" dirty="0">
                <a:latin typeface="Arial" panose="020B0604020202020204" pitchFamily="34" charset="0"/>
                <a:cs typeface="Arial" panose="020B0604020202020204" pitchFamily="34" charset="0"/>
              </a:rPr>
              <a:t>part of the medical plan </a:t>
            </a:r>
            <a:r>
              <a:rPr lang="en-US" sz="1050" dirty="0" smtClean="0">
                <a:latin typeface="Arial" panose="020B0604020202020204" pitchFamily="34" charset="0"/>
                <a:cs typeface="Arial" panose="020B0604020202020204" pitchFamily="34" charset="0"/>
              </a:rPr>
              <a:t>agreement. You’ll </a:t>
            </a:r>
            <a:r>
              <a:rPr lang="en-US" sz="1050" dirty="0">
                <a:latin typeface="Arial" panose="020B0604020202020204" pitchFamily="34" charset="0"/>
                <a:cs typeface="Arial" panose="020B0604020202020204" pitchFamily="34" charset="0"/>
              </a:rPr>
              <a:t>pay more when you use </a:t>
            </a:r>
            <a:r>
              <a:rPr lang="en-US" sz="1050" dirty="0" smtClean="0">
                <a:latin typeface="Arial" panose="020B0604020202020204" pitchFamily="34" charset="0"/>
                <a:cs typeface="Arial" panose="020B0604020202020204" pitchFamily="34" charset="0"/>
              </a:rPr>
              <a:t>out-of-network providers</a:t>
            </a:r>
            <a:r>
              <a:rPr lang="en-US" sz="1050" dirty="0">
                <a:latin typeface="Arial" panose="020B0604020202020204" pitchFamily="34" charset="0"/>
                <a:cs typeface="Arial" panose="020B0604020202020204" pitchFamily="34" charset="0"/>
              </a:rPr>
              <a:t>.</a:t>
            </a:r>
          </a:p>
        </p:txBody>
      </p:sp>
      <p:sp>
        <p:nvSpPr>
          <p:cNvPr id="30" name="Rectangle 29"/>
          <p:cNvSpPr/>
          <p:nvPr/>
        </p:nvSpPr>
        <p:spPr>
          <a:xfrm>
            <a:off x="145036" y="4402899"/>
            <a:ext cx="1920240" cy="402336"/>
          </a:xfrm>
          <a:prstGeom prst="rect">
            <a:avLst/>
          </a:prstGeom>
          <a:solidFill>
            <a:srgbClr val="00AA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endParaRPr lang="en-US" sz="1350" b="1" dirty="0" smtClean="0">
              <a:solidFill>
                <a:schemeClr val="bg1"/>
              </a:solidFill>
              <a:ea typeface="ヒラギノ角ゴ Pro W3" charset="0"/>
              <a:cs typeface="ヒラギノ角ゴ Pro W3" charset="0"/>
            </a:endParaRPr>
          </a:p>
          <a:p>
            <a:pPr algn="ctr" eaLnBrk="1" hangingPunct="1"/>
            <a:r>
              <a:rPr lang="en-US" sz="1350" b="1" dirty="0" smtClean="0">
                <a:solidFill>
                  <a:schemeClr val="bg1"/>
                </a:solidFill>
                <a:ea typeface="ヒラギノ角ゴ Pro W3" charset="0"/>
                <a:cs typeface="ヒラギノ角ゴ Pro W3" charset="0"/>
              </a:rPr>
              <a:t>Reasonable and customary </a:t>
            </a:r>
            <a:r>
              <a:rPr lang="en-US" sz="1350" b="1" dirty="0">
                <a:solidFill>
                  <a:schemeClr val="bg1"/>
                </a:solidFill>
                <a:ea typeface="ヒラギノ角ゴ Pro W3" charset="0"/>
                <a:cs typeface="ヒラギノ角ゴ Pro W3" charset="0"/>
              </a:rPr>
              <a:t/>
            </a:r>
            <a:br>
              <a:rPr lang="en-US" sz="1350" b="1" dirty="0">
                <a:solidFill>
                  <a:schemeClr val="bg1"/>
                </a:solidFill>
                <a:ea typeface="ヒラギノ角ゴ Pro W3" charset="0"/>
                <a:cs typeface="ヒラギノ角ゴ Pro W3" charset="0"/>
              </a:rPr>
            </a:br>
            <a:endParaRPr lang="en-US" sz="1350" dirty="0">
              <a:solidFill>
                <a:schemeClr val="bg1"/>
              </a:solidFill>
              <a:ea typeface="ヒラギノ角ゴ Pro W3" charset="0"/>
              <a:cs typeface="ヒラギノ角ゴ Pro W3" charset="0"/>
            </a:endParaRPr>
          </a:p>
        </p:txBody>
      </p:sp>
      <p:sp>
        <p:nvSpPr>
          <p:cNvPr id="10" name="Rectangle 9"/>
          <p:cNvSpPr/>
          <p:nvPr/>
        </p:nvSpPr>
        <p:spPr>
          <a:xfrm>
            <a:off x="2224814" y="4315524"/>
            <a:ext cx="6631164" cy="946413"/>
          </a:xfrm>
          <a:prstGeom prst="rect">
            <a:avLst/>
          </a:prstGeom>
        </p:spPr>
        <p:txBody>
          <a:bodyPr wrap="square">
            <a:spAutoFit/>
          </a:bodyPr>
          <a:lstStyle/>
          <a:p>
            <a:r>
              <a:rPr lang="en-US" sz="1050" dirty="0" smtClean="0">
                <a:latin typeface="Arial" panose="020B0604020202020204" pitchFamily="34" charset="0"/>
                <a:cs typeface="Arial" panose="020B0604020202020204" pitchFamily="34" charset="0"/>
              </a:rPr>
              <a:t>The amount </a:t>
            </a:r>
            <a:r>
              <a:rPr lang="en-US" sz="1050" dirty="0">
                <a:latin typeface="Arial" panose="020B0604020202020204" pitchFamily="34" charset="0"/>
                <a:cs typeface="Arial" panose="020B0604020202020204" pitchFamily="34" charset="0"/>
              </a:rPr>
              <a:t>of money a health </a:t>
            </a:r>
            <a:r>
              <a:rPr lang="en-US" sz="1050" dirty="0" smtClean="0">
                <a:latin typeface="Arial" panose="020B0604020202020204" pitchFamily="34" charset="0"/>
                <a:cs typeface="Arial" panose="020B0604020202020204" pitchFamily="34" charset="0"/>
              </a:rPr>
              <a:t>plan determines </a:t>
            </a:r>
            <a:r>
              <a:rPr lang="en-US" sz="1050" dirty="0">
                <a:latin typeface="Arial" panose="020B0604020202020204" pitchFamily="34" charset="0"/>
                <a:cs typeface="Arial" panose="020B0604020202020204" pitchFamily="34" charset="0"/>
              </a:rPr>
              <a:t>is the normal </a:t>
            </a:r>
            <a:r>
              <a:rPr lang="en-US" sz="1050" dirty="0" smtClean="0">
                <a:latin typeface="Arial" panose="020B0604020202020204" pitchFamily="34" charset="0"/>
                <a:cs typeface="Arial" panose="020B0604020202020204" pitchFamily="34" charset="0"/>
              </a:rPr>
              <a:t>or acceptable range </a:t>
            </a:r>
            <a:r>
              <a:rPr lang="en-US" sz="1050" dirty="0">
                <a:latin typeface="Arial" panose="020B0604020202020204" pitchFamily="34" charset="0"/>
                <a:cs typeface="Arial" panose="020B0604020202020204" pitchFamily="34" charset="0"/>
              </a:rPr>
              <a:t>of charges for a specific </a:t>
            </a:r>
            <a:r>
              <a:rPr lang="en-US" sz="1050" dirty="0" smtClean="0">
                <a:latin typeface="Arial" panose="020B0604020202020204" pitchFamily="34" charset="0"/>
                <a:cs typeface="Arial" panose="020B0604020202020204" pitchFamily="34" charset="0"/>
              </a:rPr>
              <a:t>health related service </a:t>
            </a:r>
            <a:r>
              <a:rPr lang="en-US" sz="1050" dirty="0">
                <a:latin typeface="Arial" panose="020B0604020202020204" pitchFamily="34" charset="0"/>
                <a:cs typeface="Arial" panose="020B0604020202020204" pitchFamily="34" charset="0"/>
              </a:rPr>
              <a:t>or medical procedure. </a:t>
            </a:r>
            <a:r>
              <a:rPr lang="en-US" sz="1050" dirty="0" smtClean="0">
                <a:latin typeface="Arial" panose="020B0604020202020204" pitchFamily="34" charset="0"/>
                <a:cs typeface="Arial" panose="020B0604020202020204" pitchFamily="34" charset="0"/>
              </a:rPr>
              <a:t>If your </a:t>
            </a:r>
            <a:r>
              <a:rPr lang="en-US" sz="1050" dirty="0">
                <a:latin typeface="Arial" panose="020B0604020202020204" pitchFamily="34" charset="0"/>
                <a:cs typeface="Arial" panose="020B0604020202020204" pitchFamily="34" charset="0"/>
              </a:rPr>
              <a:t>healthcare provider submits </a:t>
            </a:r>
            <a:r>
              <a:rPr lang="en-US" sz="1050" dirty="0" smtClean="0">
                <a:latin typeface="Arial" panose="020B0604020202020204" pitchFamily="34" charset="0"/>
                <a:cs typeface="Arial" panose="020B0604020202020204" pitchFamily="34" charset="0"/>
              </a:rPr>
              <a:t>higher charges </a:t>
            </a:r>
            <a:r>
              <a:rPr lang="en-US" sz="1050" dirty="0">
                <a:latin typeface="Arial" panose="020B0604020202020204" pitchFamily="34" charset="0"/>
                <a:cs typeface="Arial" panose="020B0604020202020204" pitchFamily="34" charset="0"/>
              </a:rPr>
              <a:t>than what the health </a:t>
            </a:r>
            <a:r>
              <a:rPr lang="en-US" sz="1050" dirty="0" smtClean="0">
                <a:latin typeface="Arial" panose="020B0604020202020204" pitchFamily="34" charset="0"/>
                <a:cs typeface="Arial" panose="020B0604020202020204" pitchFamily="34" charset="0"/>
              </a:rPr>
              <a:t>plan considers </a:t>
            </a:r>
            <a:r>
              <a:rPr lang="en-US" sz="1050" dirty="0">
                <a:latin typeface="Arial" panose="020B0604020202020204" pitchFamily="34" charset="0"/>
                <a:cs typeface="Arial" panose="020B0604020202020204" pitchFamily="34" charset="0"/>
              </a:rPr>
              <a:t>normal or acceptable, you </a:t>
            </a:r>
            <a:r>
              <a:rPr lang="en-US" sz="1050" dirty="0" smtClean="0">
                <a:latin typeface="Arial" panose="020B0604020202020204" pitchFamily="34" charset="0"/>
                <a:cs typeface="Arial" panose="020B0604020202020204" pitchFamily="34" charset="0"/>
              </a:rPr>
              <a:t>may have </a:t>
            </a:r>
            <a:r>
              <a:rPr lang="en-US" sz="1050" dirty="0">
                <a:latin typeface="Arial" panose="020B0604020202020204" pitchFamily="34" charset="0"/>
                <a:cs typeface="Arial" panose="020B0604020202020204" pitchFamily="34" charset="0"/>
              </a:rPr>
              <a:t>to pay the difference.</a:t>
            </a:r>
          </a:p>
          <a:p>
            <a:endParaRPr lang="en-US" dirty="0"/>
          </a:p>
        </p:txBody>
      </p:sp>
    </p:spTree>
    <p:extLst>
      <p:ext uri="{BB962C8B-B14F-4D97-AF65-F5344CB8AC3E}">
        <p14:creationId xmlns:p14="http://schemas.microsoft.com/office/powerpoint/2010/main" val="21050672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Precertification </a:t>
            </a:r>
            <a:endParaRPr lang="en-US" sz="2400" dirty="0"/>
          </a:p>
        </p:txBody>
      </p:sp>
      <p:sp>
        <p:nvSpPr>
          <p:cNvPr id="3" name="Slide Number Placeholder 2"/>
          <p:cNvSpPr>
            <a:spLocks noGrp="1"/>
          </p:cNvSpPr>
          <p:nvPr>
            <p:ph type="sldNum" sz="quarter" idx="10"/>
          </p:nvPr>
        </p:nvSpPr>
        <p:spPr/>
        <p:txBody>
          <a:bodyPr/>
          <a:lstStyle/>
          <a:p>
            <a:fld id="{97C9F2F1-5B60-4828-8D48-CC3CA0267DF1}" type="slidenum">
              <a:rPr lang="en-US" altLang="en-US" smtClean="0"/>
              <a:pPr/>
              <a:t>7</a:t>
            </a:fld>
            <a:endParaRPr lang="en-US" altLang="en-US"/>
          </a:p>
        </p:txBody>
      </p:sp>
      <p:sp>
        <p:nvSpPr>
          <p:cNvPr id="4" name="Footer Placeholder 3"/>
          <p:cNvSpPr>
            <a:spLocks noGrp="1"/>
          </p:cNvSpPr>
          <p:nvPr>
            <p:ph type="ftr" sz="quarter" idx="11"/>
          </p:nvPr>
        </p:nvSpPr>
        <p:spPr/>
        <p:txBody>
          <a:bodyPr/>
          <a:lstStyle/>
          <a:p>
            <a:r>
              <a:rPr lang="en-US" altLang="en-US" smtClean="0"/>
              <a:t>Confidential, unpublished property of Cigna. Do not duplicate or distribute. Use and distribution limited solely to authorized personnel. © 2019 Cigna</a:t>
            </a:r>
            <a:endParaRPr lang="en-US" altLang="en-US" dirty="0"/>
          </a:p>
        </p:txBody>
      </p:sp>
      <p:sp>
        <p:nvSpPr>
          <p:cNvPr id="5" name="Content Placeholder 4"/>
          <p:cNvSpPr>
            <a:spLocks noGrp="1"/>
          </p:cNvSpPr>
          <p:nvPr>
            <p:ph idx="1"/>
          </p:nvPr>
        </p:nvSpPr>
        <p:spPr>
          <a:xfrm>
            <a:off x="452438" y="528461"/>
            <a:ext cx="8229600" cy="3200400"/>
          </a:xfrm>
        </p:spPr>
        <p:txBody>
          <a:bodyPr/>
          <a:lstStyle/>
          <a:p>
            <a:endParaRPr lang="en-US" dirty="0"/>
          </a:p>
          <a:p>
            <a:r>
              <a:rPr lang="en-US" sz="1500" dirty="0"/>
              <a:t> </a:t>
            </a:r>
            <a:r>
              <a:rPr lang="en-US" sz="1500" b="1" dirty="0">
                <a:solidFill>
                  <a:srgbClr val="002850"/>
                </a:solidFill>
              </a:rPr>
              <a:t>What is precertification?</a:t>
            </a:r>
            <a:endParaRPr lang="en-US" sz="1500" dirty="0">
              <a:solidFill>
                <a:srgbClr val="002850"/>
              </a:solidFill>
            </a:endParaRPr>
          </a:p>
          <a:p>
            <a:pPr lvl="1"/>
            <a:r>
              <a:rPr lang="en-US" sz="1500" dirty="0">
                <a:solidFill>
                  <a:srgbClr val="002850"/>
                </a:solidFill>
              </a:rPr>
              <a:t>With precertification, you know in advance whether a procedure, treatment or service will be covered under your health care plan. It helps make sure that you get the right care in the right setting. It may save you from costly and unnecessary services.</a:t>
            </a:r>
          </a:p>
          <a:p>
            <a:r>
              <a:rPr lang="en-US" sz="1500" b="1" dirty="0">
                <a:solidFill>
                  <a:srgbClr val="002850"/>
                </a:solidFill>
              </a:rPr>
              <a:t>Who is responsible for getting the precertification?</a:t>
            </a:r>
            <a:endParaRPr lang="en-US" sz="1500" dirty="0">
              <a:solidFill>
                <a:srgbClr val="002850"/>
              </a:solidFill>
            </a:endParaRPr>
          </a:p>
          <a:p>
            <a:pPr marL="230187" lvl="1" indent="0">
              <a:buNone/>
            </a:pPr>
            <a:r>
              <a:rPr lang="en-US" sz="1500" b="1" dirty="0" smtClean="0">
                <a:solidFill>
                  <a:srgbClr val="002850"/>
                </a:solidFill>
              </a:rPr>
              <a:t>› </a:t>
            </a:r>
            <a:r>
              <a:rPr lang="en-US" sz="1500" b="1" dirty="0">
                <a:solidFill>
                  <a:srgbClr val="002850"/>
                </a:solidFill>
              </a:rPr>
              <a:t>In-network services: </a:t>
            </a:r>
            <a:r>
              <a:rPr lang="en-US" sz="1500" dirty="0">
                <a:solidFill>
                  <a:srgbClr val="002850"/>
                </a:solidFill>
              </a:rPr>
              <a:t>Your doctor is responsible.</a:t>
            </a:r>
          </a:p>
          <a:p>
            <a:pPr marL="230187" lvl="1" indent="0">
              <a:buNone/>
            </a:pPr>
            <a:r>
              <a:rPr lang="en-US" sz="1500" b="1" dirty="0">
                <a:solidFill>
                  <a:srgbClr val="002850"/>
                </a:solidFill>
              </a:rPr>
              <a:t>› Out-of-network services: </a:t>
            </a:r>
            <a:r>
              <a:rPr lang="en-US" sz="1500" dirty="0">
                <a:solidFill>
                  <a:srgbClr val="002850"/>
                </a:solidFill>
              </a:rPr>
              <a:t>You’re responsible. Before you choose an out-of-network provider, make sure your plan covers out-of-network services. </a:t>
            </a:r>
          </a:p>
          <a:p>
            <a:pPr lvl="2"/>
            <a:r>
              <a:rPr lang="en-US" sz="1500" dirty="0">
                <a:solidFill>
                  <a:srgbClr val="002850"/>
                </a:solidFill>
              </a:rPr>
              <a:t>To request precertification, call the toll-free number on your Cigna ID card. When you call, make sure you have:</a:t>
            </a:r>
          </a:p>
          <a:p>
            <a:pPr marL="692150" lvl="3" indent="0">
              <a:buNone/>
            </a:pPr>
            <a:r>
              <a:rPr lang="en-US" sz="1500" b="1" dirty="0">
                <a:solidFill>
                  <a:srgbClr val="002850"/>
                </a:solidFill>
              </a:rPr>
              <a:t>› </a:t>
            </a:r>
            <a:r>
              <a:rPr lang="en-US" sz="1500" dirty="0">
                <a:solidFill>
                  <a:srgbClr val="002850"/>
                </a:solidFill>
              </a:rPr>
              <a:t>The name of the doctor or facility.</a:t>
            </a:r>
          </a:p>
          <a:p>
            <a:pPr marL="692150" lvl="3" indent="0">
              <a:buNone/>
            </a:pPr>
            <a:r>
              <a:rPr lang="en-US" sz="1500" b="1" dirty="0">
                <a:solidFill>
                  <a:srgbClr val="002850"/>
                </a:solidFill>
              </a:rPr>
              <a:t>› </a:t>
            </a:r>
            <a:r>
              <a:rPr lang="en-US" sz="1500" dirty="0">
                <a:solidFill>
                  <a:srgbClr val="002850"/>
                </a:solidFill>
              </a:rPr>
              <a:t>The procedure code(s).</a:t>
            </a:r>
          </a:p>
          <a:p>
            <a:pPr marL="692150" lvl="3" indent="0">
              <a:buNone/>
            </a:pPr>
            <a:r>
              <a:rPr lang="en-US" sz="1500" b="1" dirty="0">
                <a:solidFill>
                  <a:srgbClr val="002850"/>
                </a:solidFill>
              </a:rPr>
              <a:t>› </a:t>
            </a:r>
            <a:r>
              <a:rPr lang="en-US" sz="1500" dirty="0">
                <a:solidFill>
                  <a:srgbClr val="002850"/>
                </a:solidFill>
              </a:rPr>
              <a:t>The date of </a:t>
            </a:r>
            <a:r>
              <a:rPr lang="en-US" sz="1500" dirty="0" smtClean="0">
                <a:solidFill>
                  <a:srgbClr val="002850"/>
                </a:solidFill>
              </a:rPr>
              <a:t>service.</a:t>
            </a:r>
          </a:p>
          <a:p>
            <a:pPr marL="0" indent="0">
              <a:buNone/>
            </a:pPr>
            <a:r>
              <a:rPr lang="en-US" sz="1500" dirty="0" smtClean="0">
                <a:solidFill>
                  <a:srgbClr val="002850"/>
                </a:solidFill>
              </a:rPr>
              <a:t>Remember, with out-of-network providers your out-of-pocket costs will typically be higher. Also, your coverage may be reduced or denied if you don’t get precertification</a:t>
            </a:r>
            <a:r>
              <a:rPr lang="en-US" sz="1500" dirty="0" smtClean="0"/>
              <a:t>.</a:t>
            </a:r>
            <a:endParaRPr lang="en-US" sz="1500" dirty="0"/>
          </a:p>
        </p:txBody>
      </p:sp>
    </p:spTree>
    <p:extLst>
      <p:ext uri="{BB962C8B-B14F-4D97-AF65-F5344CB8AC3E}">
        <p14:creationId xmlns:p14="http://schemas.microsoft.com/office/powerpoint/2010/main" val="28477645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9404" y="127834"/>
            <a:ext cx="8404346" cy="484584"/>
          </a:xfrm>
        </p:spPr>
        <p:txBody>
          <a:bodyPr/>
          <a:lstStyle/>
          <a:p>
            <a:r>
              <a:rPr lang="en-US" sz="2400" dirty="0" smtClean="0">
                <a:solidFill>
                  <a:srgbClr val="0070C0"/>
                </a:solidFill>
              </a:rPr>
              <a:t>OAP Plan Highlights</a:t>
            </a:r>
            <a:endParaRPr lang="en-US" sz="2400" dirty="0">
              <a:solidFill>
                <a:srgbClr val="0070C0"/>
              </a:solidFill>
            </a:endParaRPr>
          </a:p>
        </p:txBody>
      </p:sp>
      <p:sp>
        <p:nvSpPr>
          <p:cNvPr id="4" name="Slide Number Placeholder 3"/>
          <p:cNvSpPr>
            <a:spLocks noGrp="1"/>
          </p:cNvSpPr>
          <p:nvPr>
            <p:ph type="sldNum" sz="quarter" idx="10"/>
          </p:nvPr>
        </p:nvSpPr>
        <p:spPr/>
        <p:txBody>
          <a:bodyPr/>
          <a:lstStyle/>
          <a:p>
            <a:fld id="{38EC0547-4173-4FD2-B3AD-CE0209F6F09F}" type="slidenum">
              <a:rPr lang="en-US" altLang="en-US" smtClean="0"/>
              <a:pPr/>
              <a:t>8</a:t>
            </a:fld>
            <a:endParaRPr lang="en-US" altLang="en-US"/>
          </a:p>
        </p:txBody>
      </p:sp>
      <p:sp>
        <p:nvSpPr>
          <p:cNvPr id="5" name="Footer Placeholder 4"/>
          <p:cNvSpPr>
            <a:spLocks noGrp="1"/>
          </p:cNvSpPr>
          <p:nvPr>
            <p:ph type="ftr" sz="quarter" idx="11"/>
          </p:nvPr>
        </p:nvSpPr>
        <p:spPr/>
        <p:txBody>
          <a:bodyPr/>
          <a:lstStyle/>
          <a:p>
            <a:r>
              <a:rPr lang="en-US" altLang="en-US" smtClean="0"/>
              <a:t>Confidential, unpublished property of Cigna. Do not duplicate or distribute. Use and distribution limited solely to authorized personnel. © 2019 Cigna</a:t>
            </a:r>
            <a:endParaRPr lang="en-US" altLang="en-US" dirty="0"/>
          </a:p>
        </p:txBody>
      </p:sp>
      <p:graphicFrame>
        <p:nvGraphicFramePr>
          <p:cNvPr id="7" name="Table 6"/>
          <p:cNvGraphicFramePr>
            <a:graphicFrameLocks noGrp="1"/>
          </p:cNvGraphicFramePr>
          <p:nvPr>
            <p:extLst>
              <p:ext uri="{D42A27DB-BD31-4B8C-83A1-F6EECF244321}">
                <p14:modId xmlns:p14="http://schemas.microsoft.com/office/powerpoint/2010/main" val="2578952156"/>
              </p:ext>
            </p:extLst>
          </p:nvPr>
        </p:nvGraphicFramePr>
        <p:xfrm>
          <a:off x="164592" y="745476"/>
          <a:ext cx="8836476" cy="3590644"/>
        </p:xfrm>
        <a:graphic>
          <a:graphicData uri="http://schemas.openxmlformats.org/drawingml/2006/table">
            <a:tbl>
              <a:tblPr firstRow="1" bandRow="1">
                <a:tableStyleId>{5C22544A-7EE6-4342-B048-85BDC9FD1C3A}</a:tableStyleId>
              </a:tblPr>
              <a:tblGrid>
                <a:gridCol w="2834640">
                  <a:extLst>
                    <a:ext uri="{9D8B030D-6E8A-4147-A177-3AD203B41FA5}">
                      <a16:colId xmlns:a16="http://schemas.microsoft.com/office/drawing/2014/main" val="20000"/>
                    </a:ext>
                  </a:extLst>
                </a:gridCol>
                <a:gridCol w="3056344">
                  <a:extLst>
                    <a:ext uri="{9D8B030D-6E8A-4147-A177-3AD203B41FA5}">
                      <a16:colId xmlns:a16="http://schemas.microsoft.com/office/drawing/2014/main" val="20001"/>
                    </a:ext>
                  </a:extLst>
                </a:gridCol>
                <a:gridCol w="2945492">
                  <a:extLst>
                    <a:ext uri="{9D8B030D-6E8A-4147-A177-3AD203B41FA5}">
                      <a16:colId xmlns:a16="http://schemas.microsoft.com/office/drawing/2014/main" val="20002"/>
                    </a:ext>
                  </a:extLst>
                </a:gridCol>
              </a:tblGrid>
              <a:tr h="310895">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6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rPr>
                        <a:t>Benefits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85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6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rPr>
                        <a:t>In-Network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85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6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rPr>
                        <a:t>Out-of-Network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850"/>
                    </a:solidFill>
                  </a:tcPr>
                </a:tc>
                <a:extLst>
                  <a:ext uri="{0D108BD9-81ED-4DB2-BD59-A6C34878D82A}">
                    <a16:rowId xmlns:a16="http://schemas.microsoft.com/office/drawing/2014/main" val="10000"/>
                  </a:ext>
                </a:extLst>
              </a:tr>
              <a:tr h="543611">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rgbClr val="002060"/>
                          </a:solidFill>
                          <a:effectLst/>
                          <a:latin typeface="Arial" pitchFamily="34" charset="0"/>
                        </a:rPr>
                        <a:t>Deductible </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rgbClr val="002060"/>
                          </a:solidFill>
                          <a:effectLst/>
                          <a:latin typeface="Arial" pitchFamily="34" charset="0"/>
                        </a:rPr>
                        <a:t>$500 Employee</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rgbClr val="002060"/>
                          </a:solidFill>
                          <a:effectLst/>
                          <a:latin typeface="Arial" pitchFamily="34" charset="0"/>
                        </a:rPr>
                        <a:t>$1,000 Family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rgbClr val="002060"/>
                          </a:solidFill>
                          <a:effectLst/>
                          <a:latin typeface="Arial" pitchFamily="34" charset="0"/>
                        </a:rPr>
                        <a:t>$750 Employee</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rgbClr val="002060"/>
                          </a:solidFill>
                          <a:effectLst/>
                          <a:latin typeface="Arial" pitchFamily="34" charset="0"/>
                        </a:rPr>
                        <a:t>$1,500 Family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43611">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rgbClr val="002060"/>
                          </a:solidFill>
                          <a:effectLst/>
                          <a:latin typeface="Arial" pitchFamily="34" charset="0"/>
                        </a:rPr>
                        <a:t>Out of Pocket Maximum</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rgbClr val="002060"/>
                          </a:solidFill>
                          <a:effectLst/>
                          <a:latin typeface="Arial" pitchFamily="34" charset="0"/>
                        </a:rPr>
                        <a:t>$1,500 Employee</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rgbClr val="002060"/>
                          </a:solidFill>
                          <a:effectLst/>
                          <a:latin typeface="Arial" pitchFamily="34" charset="0"/>
                        </a:rPr>
                        <a:t>$3,000 Family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rgbClr val="002060"/>
                          </a:solidFill>
                          <a:effectLst/>
                          <a:latin typeface="Arial" pitchFamily="34" charset="0"/>
                        </a:rPr>
                        <a:t>$2,500 Employee</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rgbClr val="002060"/>
                          </a:solidFill>
                          <a:effectLst/>
                          <a:latin typeface="Arial" pitchFamily="34" charset="0"/>
                        </a:rPr>
                        <a:t>$5,000 Family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98815">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rgbClr val="002060"/>
                          </a:solidFill>
                          <a:effectLst/>
                          <a:latin typeface="Arial" pitchFamily="34" charset="0"/>
                        </a:rPr>
                        <a:t>Preventive Care</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rgbClr val="002060"/>
                          </a:solidFill>
                          <a:effectLst/>
                          <a:latin typeface="Arial" pitchFamily="34" charset="0"/>
                        </a:rPr>
                        <a:t>No charge, No deductible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rgbClr val="002060"/>
                          </a:solidFill>
                          <a:effectLst/>
                          <a:latin typeface="Arial" pitchFamily="34" charset="0"/>
                        </a:rPr>
                        <a:t>30% after deductible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95445">
                <a:tc rowSpan="2">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rgbClr val="002060"/>
                          </a:solidFill>
                          <a:effectLst/>
                          <a:latin typeface="Arial" pitchFamily="34" charset="0"/>
                        </a:rPr>
                        <a:t>Office Visits</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rgbClr val="002060"/>
                          </a:solidFill>
                          <a:effectLst/>
                          <a:latin typeface="Arial" pitchFamily="34" charset="0"/>
                        </a:rPr>
                        <a:t>$25 PCP copay</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rgbClr val="002060"/>
                          </a:solidFill>
                          <a:effectLst/>
                          <a:latin typeface="Arial" pitchFamily="34" charset="0"/>
                        </a:rPr>
                        <a:t>30% after deductible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95445">
                <a:tc vMerge="1">
                  <a:txBody>
                    <a:bodyPr/>
                    <a:lstStyle/>
                    <a:p>
                      <a:endParaRPr lang="en-US"/>
                    </a:p>
                  </a:txBody>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400" b="1" i="0" u="none" strike="noStrike" cap="none" normalizeH="0" baseline="0" dirty="0" smtClean="0">
                          <a:ln>
                            <a:noFill/>
                          </a:ln>
                          <a:solidFill>
                            <a:srgbClr val="002060"/>
                          </a:solidFill>
                          <a:effectLst/>
                          <a:latin typeface="Arial" pitchFamily="34" charset="0"/>
                        </a:rPr>
                        <a:t>$35 Specialist copay</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400" b="1" i="0" u="none" strike="noStrike" cap="none" normalizeH="0" baseline="0" dirty="0" smtClean="0">
                          <a:ln>
                            <a:noFill/>
                          </a:ln>
                          <a:solidFill>
                            <a:srgbClr val="002060"/>
                          </a:solidFill>
                          <a:effectLst/>
                          <a:latin typeface="Arial" pitchFamily="34" charset="0"/>
                        </a:rPr>
                        <a:t>30% after deductible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95445">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rgbClr val="002060"/>
                          </a:solidFill>
                          <a:effectLst/>
                          <a:latin typeface="Arial" pitchFamily="34" charset="0"/>
                        </a:rPr>
                        <a:t>Inpatient Facility Services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rgbClr val="002060"/>
                          </a:solidFill>
                          <a:effectLst/>
                          <a:latin typeface="Arial" pitchFamily="34" charset="0"/>
                        </a:rPr>
                        <a:t>Plan pays 100%, after deductible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rgbClr val="002060"/>
                          </a:solidFill>
                          <a:effectLst/>
                          <a:latin typeface="Arial" pitchFamily="34" charset="0"/>
                        </a:rPr>
                        <a:t>30% after deductible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295445">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400" b="1" i="0" u="none" strike="noStrike" cap="none" normalizeH="0" baseline="0" dirty="0" smtClean="0">
                          <a:ln>
                            <a:noFill/>
                          </a:ln>
                          <a:solidFill>
                            <a:srgbClr val="002060"/>
                          </a:solidFill>
                          <a:effectLst/>
                          <a:latin typeface="Arial" pitchFamily="34" charset="0"/>
                        </a:rPr>
                        <a:t>Outpatient Facility Services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400" b="1" i="0" u="none" strike="noStrike" cap="none" normalizeH="0" baseline="0" dirty="0" smtClean="0">
                          <a:ln>
                            <a:noFill/>
                          </a:ln>
                          <a:solidFill>
                            <a:srgbClr val="002060"/>
                          </a:solidFill>
                          <a:effectLst/>
                          <a:latin typeface="Arial" pitchFamily="34" charset="0"/>
                        </a:rPr>
                        <a:t>Plan pays 100%, after deductible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400" b="1" i="0" u="none" strike="noStrike" cap="none" normalizeH="0" baseline="0" dirty="0" smtClean="0">
                          <a:ln>
                            <a:noFill/>
                          </a:ln>
                          <a:solidFill>
                            <a:srgbClr val="002060"/>
                          </a:solidFill>
                          <a:effectLst/>
                          <a:latin typeface="Arial" pitchFamily="34" charset="0"/>
                        </a:rPr>
                        <a:t>30% after deductible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295445">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rgbClr val="002060"/>
                          </a:solidFill>
                          <a:effectLst/>
                          <a:latin typeface="Arial" pitchFamily="34" charset="0"/>
                        </a:rPr>
                        <a:t>Emergency Room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rgbClr val="002060"/>
                          </a:solidFill>
                          <a:effectLst/>
                          <a:latin typeface="Arial" pitchFamily="34" charset="0"/>
                        </a:rPr>
                        <a:t>$200 copay per visit  (copay waived if admitted)</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en-US" sz="1400" b="1" i="0" u="none" strike="noStrike" cap="none" normalizeH="0" baseline="0" dirty="0" smtClean="0">
                        <a:ln>
                          <a:noFill/>
                        </a:ln>
                        <a:solidFill>
                          <a:srgbClr val="002060"/>
                        </a:solidFill>
                        <a:effectLst/>
                        <a:latin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297694">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400" b="1" i="0" u="none" strike="noStrike" cap="none" normalizeH="0" baseline="0" dirty="0" smtClean="0">
                          <a:ln>
                            <a:noFill/>
                          </a:ln>
                          <a:solidFill>
                            <a:srgbClr val="002060"/>
                          </a:solidFill>
                          <a:effectLst/>
                          <a:latin typeface="Arial" pitchFamily="34" charset="0"/>
                        </a:rPr>
                        <a:t>Urgent Care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rgbClr val="002060"/>
                          </a:solidFill>
                          <a:effectLst/>
                          <a:latin typeface="Arial" pitchFamily="34" charset="0"/>
                        </a:rPr>
                        <a:t>$40 copay per visit</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en-US" sz="1400" b="1" i="0" u="none" strike="noStrike" cap="none" normalizeH="0" baseline="0" dirty="0" smtClean="0">
                        <a:ln>
                          <a:noFill/>
                        </a:ln>
                        <a:solidFill>
                          <a:srgbClr val="002060"/>
                        </a:solidFill>
                        <a:effectLst/>
                        <a:latin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7929164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9404" y="187799"/>
            <a:ext cx="8404346" cy="484584"/>
          </a:xfrm>
        </p:spPr>
        <p:txBody>
          <a:bodyPr/>
          <a:lstStyle/>
          <a:p>
            <a:r>
              <a:rPr lang="en-US" sz="2400" dirty="0" smtClean="0">
                <a:solidFill>
                  <a:srgbClr val="0070C0"/>
                </a:solidFill>
              </a:rPr>
              <a:t>OAPIN Plan Highlights</a:t>
            </a:r>
            <a:endParaRPr lang="en-US" sz="2400" dirty="0">
              <a:solidFill>
                <a:srgbClr val="0070C0"/>
              </a:solidFill>
            </a:endParaRPr>
          </a:p>
        </p:txBody>
      </p:sp>
      <p:sp>
        <p:nvSpPr>
          <p:cNvPr id="4" name="Slide Number Placeholder 3"/>
          <p:cNvSpPr>
            <a:spLocks noGrp="1"/>
          </p:cNvSpPr>
          <p:nvPr>
            <p:ph type="sldNum" sz="quarter" idx="10"/>
          </p:nvPr>
        </p:nvSpPr>
        <p:spPr/>
        <p:txBody>
          <a:bodyPr/>
          <a:lstStyle/>
          <a:p>
            <a:fld id="{38EC0547-4173-4FD2-B3AD-CE0209F6F09F}" type="slidenum">
              <a:rPr lang="en-US" altLang="en-US" smtClean="0"/>
              <a:pPr/>
              <a:t>9</a:t>
            </a:fld>
            <a:endParaRPr lang="en-US" altLang="en-US"/>
          </a:p>
        </p:txBody>
      </p:sp>
      <p:sp>
        <p:nvSpPr>
          <p:cNvPr id="5" name="Footer Placeholder 4"/>
          <p:cNvSpPr>
            <a:spLocks noGrp="1"/>
          </p:cNvSpPr>
          <p:nvPr>
            <p:ph type="ftr" sz="quarter" idx="11"/>
          </p:nvPr>
        </p:nvSpPr>
        <p:spPr/>
        <p:txBody>
          <a:bodyPr/>
          <a:lstStyle/>
          <a:p>
            <a:r>
              <a:rPr lang="en-US" altLang="en-US" smtClean="0"/>
              <a:t>Confidential, unpublished property of Cigna. Do not duplicate or distribute. Use and distribution limited solely to authorized personnel. © 2019 Cigna</a:t>
            </a:r>
            <a:endParaRPr lang="en-US" altLang="en-US" dirty="0"/>
          </a:p>
        </p:txBody>
      </p:sp>
      <p:graphicFrame>
        <p:nvGraphicFramePr>
          <p:cNvPr id="7" name="Table 6"/>
          <p:cNvGraphicFramePr>
            <a:graphicFrameLocks noGrp="1"/>
          </p:cNvGraphicFramePr>
          <p:nvPr>
            <p:extLst>
              <p:ext uri="{D42A27DB-BD31-4B8C-83A1-F6EECF244321}">
                <p14:modId xmlns:p14="http://schemas.microsoft.com/office/powerpoint/2010/main" val="2015708229"/>
              </p:ext>
            </p:extLst>
          </p:nvPr>
        </p:nvGraphicFramePr>
        <p:xfrm>
          <a:off x="259404" y="777240"/>
          <a:ext cx="8696529" cy="3582603"/>
        </p:xfrm>
        <a:graphic>
          <a:graphicData uri="http://schemas.openxmlformats.org/drawingml/2006/table">
            <a:tbl>
              <a:tblPr firstRow="1" bandRow="1">
                <a:tableStyleId>{5C22544A-7EE6-4342-B048-85BDC9FD1C3A}</a:tableStyleId>
              </a:tblPr>
              <a:tblGrid>
                <a:gridCol w="2898843">
                  <a:extLst>
                    <a:ext uri="{9D8B030D-6E8A-4147-A177-3AD203B41FA5}">
                      <a16:colId xmlns:a16="http://schemas.microsoft.com/office/drawing/2014/main" val="20000"/>
                    </a:ext>
                  </a:extLst>
                </a:gridCol>
                <a:gridCol w="5797686">
                  <a:extLst>
                    <a:ext uri="{9D8B030D-6E8A-4147-A177-3AD203B41FA5}">
                      <a16:colId xmlns:a16="http://schemas.microsoft.com/office/drawing/2014/main" val="20001"/>
                    </a:ext>
                  </a:extLst>
                </a:gridCol>
              </a:tblGrid>
              <a:tr h="134122">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6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rPr>
                        <a:t>Benefits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85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6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rPr>
                        <a:t>In-Network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850"/>
                    </a:solidFill>
                  </a:tcPr>
                </a:tc>
                <a:extLst>
                  <a:ext uri="{0D108BD9-81ED-4DB2-BD59-A6C34878D82A}">
                    <a16:rowId xmlns:a16="http://schemas.microsoft.com/office/drawing/2014/main" val="10000"/>
                  </a:ext>
                </a:extLst>
              </a:tr>
              <a:tr h="548477">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rgbClr val="002060"/>
                          </a:solidFill>
                          <a:effectLst/>
                          <a:latin typeface="Arial" pitchFamily="34" charset="0"/>
                        </a:rPr>
                        <a:t>Deductible </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rgbClr val="002060"/>
                          </a:solidFill>
                          <a:effectLst/>
                          <a:latin typeface="Arial" pitchFamily="34" charset="0"/>
                        </a:rPr>
                        <a:t>$500 Employee</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rgbClr val="002060"/>
                          </a:solidFill>
                          <a:effectLst/>
                          <a:latin typeface="Arial" pitchFamily="34" charset="0"/>
                        </a:rPr>
                        <a:t>$1,000 Family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48477">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rgbClr val="002060"/>
                          </a:solidFill>
                          <a:effectLst/>
                          <a:latin typeface="Arial" pitchFamily="34" charset="0"/>
                        </a:rPr>
                        <a:t>Out of Pocket Maximum</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rgbClr val="002060"/>
                          </a:solidFill>
                          <a:effectLst/>
                          <a:latin typeface="Arial" pitchFamily="34" charset="0"/>
                        </a:rPr>
                        <a:t>$1,500 Employee</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rgbClr val="002060"/>
                          </a:solidFill>
                          <a:effectLst/>
                          <a:latin typeface="Arial" pitchFamily="34" charset="0"/>
                        </a:rPr>
                        <a:t>$3,000 Family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19888">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rgbClr val="002060"/>
                          </a:solidFill>
                          <a:effectLst/>
                          <a:latin typeface="Arial" pitchFamily="34" charset="0"/>
                        </a:rPr>
                        <a:t>Preventive Care</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rgbClr val="002060"/>
                          </a:solidFill>
                          <a:effectLst/>
                          <a:latin typeface="Arial" pitchFamily="34" charset="0"/>
                        </a:rPr>
                        <a:t>No charge, No deductible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548477">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rgbClr val="002060"/>
                          </a:solidFill>
                          <a:effectLst/>
                          <a:latin typeface="Arial" pitchFamily="34" charset="0"/>
                        </a:rPr>
                        <a:t>Office Visits</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rgbClr val="002060"/>
                          </a:solidFill>
                          <a:effectLst/>
                          <a:latin typeface="Arial" pitchFamily="34" charset="0"/>
                        </a:rPr>
                        <a:t>$25 PCP copay</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rgbClr val="002060"/>
                          </a:solidFill>
                          <a:effectLst/>
                          <a:latin typeface="Arial" pitchFamily="34" charset="0"/>
                        </a:rPr>
                        <a:t>$35 Specialist copay</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153062">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400" b="1" i="0" u="none" strike="noStrike" cap="none" normalizeH="0" baseline="0" dirty="0" smtClean="0">
                          <a:ln>
                            <a:noFill/>
                          </a:ln>
                          <a:solidFill>
                            <a:srgbClr val="002060"/>
                          </a:solidFill>
                          <a:effectLst/>
                          <a:latin typeface="Arial" pitchFamily="34" charset="0"/>
                        </a:rPr>
                        <a:t>Inpatient Facility Services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400" b="1" i="0" u="none" strike="noStrike" cap="none" normalizeH="0" baseline="0" dirty="0" smtClean="0">
                          <a:ln>
                            <a:noFill/>
                          </a:ln>
                          <a:solidFill>
                            <a:srgbClr val="002060"/>
                          </a:solidFill>
                          <a:effectLst/>
                          <a:latin typeface="Arial" pitchFamily="34" charset="0"/>
                        </a:rPr>
                        <a:t>Plan pays 100%, after deductible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06124">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rgbClr val="002060"/>
                          </a:solidFill>
                          <a:effectLst/>
                          <a:latin typeface="Arial" pitchFamily="34" charset="0"/>
                        </a:rPr>
                        <a:t>Outpatient Facility Services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rgbClr val="002060"/>
                          </a:solidFill>
                          <a:effectLst/>
                          <a:latin typeface="Arial" pitchFamily="34" charset="0"/>
                        </a:rPr>
                        <a:t>Plan pays 100%, after deductible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15276">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rgbClr val="002060"/>
                          </a:solidFill>
                          <a:effectLst/>
                          <a:latin typeface="Arial" pitchFamily="34" charset="0"/>
                        </a:rPr>
                        <a:t>Emergency Room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rgbClr val="002060"/>
                          </a:solidFill>
                          <a:effectLst/>
                          <a:latin typeface="Arial" pitchFamily="34" charset="0"/>
                        </a:rPr>
                        <a:t>$200 copay per visit  (copay waived if admitted)</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318689">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400" b="1" i="0" u="none" strike="noStrike" cap="none" normalizeH="0" baseline="0" dirty="0" smtClean="0">
                          <a:ln>
                            <a:noFill/>
                          </a:ln>
                          <a:solidFill>
                            <a:srgbClr val="002060"/>
                          </a:solidFill>
                          <a:effectLst/>
                          <a:latin typeface="Arial" pitchFamily="34" charset="0"/>
                        </a:rPr>
                        <a:t>Urgent Care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rgbClr val="002060"/>
                          </a:solidFill>
                          <a:effectLst/>
                          <a:latin typeface="Arial" pitchFamily="34" charset="0"/>
                        </a:rPr>
                        <a:t>$40 copay per visit</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405848510"/>
      </p:ext>
    </p:extLst>
  </p:cSld>
  <p:clrMapOvr>
    <a:masterClrMapping/>
  </p:clrMapOvr>
  <p:timing>
    <p:tnLst>
      <p:par>
        <p:cTn id="1" dur="indefinite" restart="never" nodeType="tmRoot"/>
      </p:par>
    </p:tnLst>
  </p:timing>
</p:sld>
</file>

<file path=ppt/theme/theme1.xml><?xml version="1.0" encoding="utf-8"?>
<a:theme xmlns:a="http://schemas.openxmlformats.org/drawingml/2006/main" name="Brand_BluePhoto_PPT_External_16x9-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16B95F9EA4AD42A986A8889D6278CD" ma:contentTypeVersion="9" ma:contentTypeDescription="Create a new document." ma:contentTypeScope="" ma:versionID="99ed4f5d2e730518bc2feee26917931d">
  <xsd:schema xmlns:xsd="http://www.w3.org/2001/XMLSchema" xmlns:xs="http://www.w3.org/2001/XMLSchema" xmlns:p="http://schemas.microsoft.com/office/2006/metadata/properties" xmlns:ns2="b5c4250d-76f5-422d-83aa-ff4e4aad1c01" targetNamespace="http://schemas.microsoft.com/office/2006/metadata/properties" ma:root="true" ma:fieldsID="130148f5c6f0bed2a347b21ffa6ba524" ns2:_="">
    <xsd:import namespace="b5c4250d-76f5-422d-83aa-ff4e4aad1c0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c4250d-76f5-422d-83aa-ff4e4aad1c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DF1A43C-D50F-4FCE-ABBE-A087FC96B161}"/>
</file>

<file path=customXml/itemProps2.xml><?xml version="1.0" encoding="utf-8"?>
<ds:datastoreItem xmlns:ds="http://schemas.openxmlformats.org/officeDocument/2006/customXml" ds:itemID="{B19BCE2A-4C86-44ED-B1BC-BE5AC4FC1960}">
  <ds:schemaRefs>
    <ds:schemaRef ds:uri="http://schemas.microsoft.com/sharepoint/v3/contenttype/forms"/>
  </ds:schemaRefs>
</ds:datastoreItem>
</file>

<file path=customXml/itemProps3.xml><?xml version="1.0" encoding="utf-8"?>
<ds:datastoreItem xmlns:ds="http://schemas.openxmlformats.org/officeDocument/2006/customXml" ds:itemID="{E25A4A65-0E0B-4E08-88D7-0AF6770B2F6C}">
  <ds:schemaRefs>
    <ds:schemaRef ds:uri="http://schemas.microsoft.com/office/2006/documentManagement/types"/>
    <ds:schemaRef ds:uri="http://schemas.openxmlformats.org/package/2006/metadata/core-properties"/>
    <ds:schemaRef ds:uri="http://purl.org/dc/dcmitype/"/>
    <ds:schemaRef ds:uri="http://schemas.microsoft.com/office/2006/metadata/properties"/>
    <ds:schemaRef ds:uri="http://schemas.microsoft.com/office/infopath/2007/PartnerControls"/>
    <ds:schemaRef ds:uri="http://www.w3.org/XML/1998/namespace"/>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Brand_BluePhoto_PPT_External_16x9-2017</Template>
  <TotalTime>2605</TotalTime>
  <Words>5585</Words>
  <Application>Microsoft Office PowerPoint</Application>
  <PresentationFormat>On-screen Show (16:9)</PresentationFormat>
  <Paragraphs>517</Paragraphs>
  <Slides>32</Slides>
  <Notes>17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ＭＳ Ｐゴシック</vt:lpstr>
      <vt:lpstr>ＭＳ Ｐゴシック</vt:lpstr>
      <vt:lpstr>Arial</vt:lpstr>
      <vt:lpstr>Arial Black</vt:lpstr>
      <vt:lpstr>Arial Narrow</vt:lpstr>
      <vt:lpstr>Calibri</vt:lpstr>
      <vt:lpstr>Lucida Grande</vt:lpstr>
      <vt:lpstr>MS Mincho</vt:lpstr>
      <vt:lpstr>Wingdings 3</vt:lpstr>
      <vt:lpstr>ヒラギノ角ゴ Pro W3</vt:lpstr>
      <vt:lpstr>Brand_BluePhoto_PPT_External_16x9-2017</vt:lpstr>
      <vt:lpstr>HealthCare 101 preventive care 101</vt:lpstr>
      <vt:lpstr>PowerPoint Presentation</vt:lpstr>
      <vt:lpstr>Agenda</vt:lpstr>
      <vt:lpstr>Healthcare 101</vt:lpstr>
      <vt:lpstr>Healthcare Terms and Definitions</vt:lpstr>
      <vt:lpstr>Healthcare Terms and Definitions (continued)     </vt:lpstr>
      <vt:lpstr>Precertification </vt:lpstr>
      <vt:lpstr>OAP Plan Highlights</vt:lpstr>
      <vt:lpstr>OAPIN Plan Highlights</vt:lpstr>
      <vt:lpstr>HSA Plan Highlights</vt:lpstr>
      <vt:lpstr>Cigna 90 Now</vt:lpstr>
      <vt:lpstr>Making it easier to fill the medications you take every day</vt:lpstr>
      <vt:lpstr>How to find a pharmacy in your network</vt:lpstr>
      <vt:lpstr>Preventive Care 101</vt:lpstr>
      <vt:lpstr>Healthcare Reform Preventive Care Laws </vt:lpstr>
      <vt:lpstr>What is Preventive Care? </vt:lpstr>
      <vt:lpstr>Understanding Preventive Care</vt:lpstr>
      <vt:lpstr>Have a Conversation About Your Health Care</vt:lpstr>
      <vt:lpstr>Questions to Ask Your Doctor</vt:lpstr>
      <vt:lpstr>Men’s and Women’s Preventive Health Screenings</vt:lpstr>
      <vt:lpstr>PowerPoint Presentation</vt:lpstr>
      <vt:lpstr>Medical Vaccine Program</vt:lpstr>
      <vt:lpstr>PowerPoint Presentation</vt:lpstr>
      <vt:lpstr>myCigna.com Preventive Care</vt:lpstr>
      <vt:lpstr>myCigna.com</vt:lpstr>
      <vt:lpstr>24/7 customer assistance</vt:lpstr>
      <vt:lpstr>PowerPoint Presentation</vt:lpstr>
      <vt:lpstr>Virtual Care – Telehealth </vt:lpstr>
      <vt:lpstr>Health Information Line</vt:lpstr>
      <vt:lpstr>Cigna Healthy Rewards® Program*</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By your side and on your side</dc:title>
  <dc:creator>Nelson, Angela M      355</dc:creator>
  <cp:lastModifiedBy>Brewer, Donna</cp:lastModifiedBy>
  <cp:revision>108</cp:revision>
  <cp:lastPrinted>2018-06-13T20:26:34Z</cp:lastPrinted>
  <dcterms:created xsi:type="dcterms:W3CDTF">2018-01-16T20:47:43Z</dcterms:created>
  <dcterms:modified xsi:type="dcterms:W3CDTF">2020-02-04T22:50:19Z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0x0101001B16B95F9EA4AD42A986A8889D6278CD</vt:lpwstr>
  </property>
</Properties>
</file>